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2" r:id="rId1"/>
  </p:sldMasterIdLst>
  <p:notesMasterIdLst>
    <p:notesMasterId r:id="rId20"/>
  </p:notesMasterIdLst>
  <p:sldIdLst>
    <p:sldId id="256" r:id="rId2"/>
    <p:sldId id="266" r:id="rId3"/>
    <p:sldId id="258" r:id="rId4"/>
    <p:sldId id="277" r:id="rId5"/>
    <p:sldId id="343" r:id="rId6"/>
    <p:sldId id="281" r:id="rId7"/>
    <p:sldId id="282" r:id="rId8"/>
    <p:sldId id="267" r:id="rId9"/>
    <p:sldId id="268" r:id="rId10"/>
    <p:sldId id="259" r:id="rId11"/>
    <p:sldId id="344" r:id="rId12"/>
    <p:sldId id="262" r:id="rId13"/>
    <p:sldId id="264" r:id="rId14"/>
    <p:sldId id="260" r:id="rId15"/>
    <p:sldId id="297" r:id="rId16"/>
    <p:sldId id="271" r:id="rId17"/>
    <p:sldId id="304" r:id="rId18"/>
    <p:sldId id="305" r:id="rId19"/>
  </p:sldIdLst>
  <p:sldSz cx="9144000" cy="5143500" type="screen16x9"/>
  <p:notesSz cx="6858000" cy="9144000"/>
  <p:embeddedFontLst>
    <p:embeddedFont>
      <p:font typeface="Anaheim" panose="020B0604020202020204" charset="0"/>
      <p:regular r:id="rId21"/>
      <p:bold r:id="rId22"/>
    </p:embeddedFont>
    <p:embeddedFont>
      <p:font typeface="Aref Ruqaa" panose="02000503000000000000" pitchFamily="2" charset="-78"/>
      <p:regular r:id="rId23"/>
      <p:bold r:id="rId24"/>
    </p:embeddedFont>
    <p:embeddedFont>
      <p:font typeface="Congenial" panose="02000503040000020004" pitchFamily="2" charset="0"/>
      <p:regular r:id="rId25"/>
      <p:bold r:id="rId26"/>
      <p:italic r:id="rId27"/>
      <p:boldItalic r:id="rId28"/>
    </p:embeddedFont>
    <p:embeddedFont>
      <p:font typeface="MV Boli" panose="02000500030200090000" pitchFamily="2" charset="0"/>
      <p:regular r:id="rId29"/>
    </p:embeddedFon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9E492B-3ED5-4306-B051-8B7FAC380B40}">
  <a:tblStyle styleId="{C29E492B-3ED5-4306-B051-8B7FAC380B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7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814999b115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814999b115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>
          <a:extLst>
            <a:ext uri="{FF2B5EF4-FFF2-40B4-BE49-F238E27FC236}">
              <a16:creationId xmlns:a16="http://schemas.microsoft.com/office/drawing/2014/main" id="{911BBE4D-67FF-641C-7654-3B52FD1A3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814999b115_0_153:notes">
            <a:extLst>
              <a:ext uri="{FF2B5EF4-FFF2-40B4-BE49-F238E27FC236}">
                <a16:creationId xmlns:a16="http://schemas.microsoft.com/office/drawing/2014/main" id="{10DEB73E-B67B-1ECF-4F55-11206D4C8F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814999b115_0_153:notes">
            <a:extLst>
              <a:ext uri="{FF2B5EF4-FFF2-40B4-BE49-F238E27FC236}">
                <a16:creationId xmlns:a16="http://schemas.microsoft.com/office/drawing/2014/main" id="{5B477AFC-7812-9149-1B73-BFDAB81569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227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1367cc8b6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1367cc8b6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1154bc7fe92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1154bc7fe92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18349a34a49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18349a34a49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11ec488bb4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111ec488bb4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11ec488bb4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11ec488bb4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>
          <a:extLst>
            <a:ext uri="{FF2B5EF4-FFF2-40B4-BE49-F238E27FC236}">
              <a16:creationId xmlns:a16="http://schemas.microsoft.com/office/drawing/2014/main" id="{2A17D0A6-2E02-7F03-2664-AA7B27B14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11ec488bb4_0_557:notes">
            <a:extLst>
              <a:ext uri="{FF2B5EF4-FFF2-40B4-BE49-F238E27FC236}">
                <a16:creationId xmlns:a16="http://schemas.microsoft.com/office/drawing/2014/main" id="{58810D07-55AC-0041-BD6D-45E2A0545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11ec488bb4_0_557:notes">
            <a:extLst>
              <a:ext uri="{FF2B5EF4-FFF2-40B4-BE49-F238E27FC236}">
                <a16:creationId xmlns:a16="http://schemas.microsoft.com/office/drawing/2014/main" id="{C091A76C-F4FB-BAC5-4E8D-4B921C3D0C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9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8349a34a49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18349a34a49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111ec488bb4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111ec488bb4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814999b115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814999b115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1814999b11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1814999b11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2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9" name="Google Shape;299;p2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1" name="Google Shape;301;p26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6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304" name="Google Shape;304;p26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_ONLY_1_1_2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3" name="Google Shape;353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" name="Google Shape;355;p30"/>
          <p:cNvSpPr txBox="1">
            <a:spLocks noGrp="1"/>
          </p:cNvSpPr>
          <p:nvPr>
            <p:ph type="title"/>
          </p:nvPr>
        </p:nvSpPr>
        <p:spPr>
          <a:xfrm>
            <a:off x="1470176" y="1328550"/>
            <a:ext cx="34233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6" name="Google Shape;356;p30"/>
          <p:cNvSpPr txBox="1">
            <a:spLocks noGrp="1"/>
          </p:cNvSpPr>
          <p:nvPr>
            <p:ph type="subTitle" idx="1"/>
          </p:nvPr>
        </p:nvSpPr>
        <p:spPr>
          <a:xfrm>
            <a:off x="5000697" y="1437900"/>
            <a:ext cx="34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30"/>
          <p:cNvSpPr txBox="1">
            <a:spLocks noGrp="1"/>
          </p:cNvSpPr>
          <p:nvPr>
            <p:ph type="title" idx="2"/>
          </p:nvPr>
        </p:nvSpPr>
        <p:spPr>
          <a:xfrm>
            <a:off x="4255350" y="2461625"/>
            <a:ext cx="34233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8" name="Google Shape;358;p30"/>
          <p:cNvSpPr txBox="1">
            <a:spLocks noGrp="1"/>
          </p:cNvSpPr>
          <p:nvPr>
            <p:ph type="subTitle" idx="3"/>
          </p:nvPr>
        </p:nvSpPr>
        <p:spPr>
          <a:xfrm>
            <a:off x="713225" y="2570975"/>
            <a:ext cx="34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30"/>
          <p:cNvSpPr txBox="1">
            <a:spLocks noGrp="1"/>
          </p:cNvSpPr>
          <p:nvPr>
            <p:ph type="title" idx="4"/>
          </p:nvPr>
        </p:nvSpPr>
        <p:spPr>
          <a:xfrm>
            <a:off x="1470175" y="3594700"/>
            <a:ext cx="34233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5"/>
          </p:nvPr>
        </p:nvSpPr>
        <p:spPr>
          <a:xfrm>
            <a:off x="5000697" y="3704050"/>
            <a:ext cx="34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62" name="Google Shape;362;p3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4569963" flipH="1">
            <a:off x="-673548" y="4126424"/>
            <a:ext cx="1344701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5311" y="310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-4569963">
            <a:off x="7957452" y="4082349"/>
            <a:ext cx="1344701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_2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82" name="Google Shape;382;p3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32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5" name="Google Shape;385;p32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32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7" name="Google Shape;387;p32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32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9" name="Google Shape;389;p32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32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91" name="Google Shape;391;p32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2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401389" y="358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93" name="Google Shape;493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4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96" name="Google Shape;496;p41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8025089" y="4247425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1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-83623" y="417920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1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289" y="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27200">
            <a:off x="2678131" y="1113229"/>
            <a:ext cx="3787689" cy="3787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1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4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540" name="Google Shape;540;p4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2" name="Google Shape;542;p4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43" name="Google Shape;543;p47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4396624" flipH="1">
            <a:off x="40876" y="4258924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7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-7182757" flipH="1">
            <a:off x="3664751" y="-196651"/>
            <a:ext cx="1344701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0">
  <p:cSld name="TITLE_ONLY_17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5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05" name="Google Shape;605;p5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" name="Google Shape;607;p5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08" name="Google Shape;608;p56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56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7778864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85425" y="238450"/>
            <a:ext cx="5779900" cy="57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_AND_BODY_1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6938" y="773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60"/>
          <p:cNvSpPr txBox="1">
            <a:spLocks noGrp="1"/>
          </p:cNvSpPr>
          <p:nvPr>
            <p:ph type="title"/>
          </p:nvPr>
        </p:nvSpPr>
        <p:spPr>
          <a:xfrm>
            <a:off x="2141375" y="1444200"/>
            <a:ext cx="48990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0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60"/>
          <p:cNvSpPr txBox="1">
            <a:spLocks noGrp="1"/>
          </p:cNvSpPr>
          <p:nvPr>
            <p:ph type="body" idx="1"/>
          </p:nvPr>
        </p:nvSpPr>
        <p:spPr>
          <a:xfrm>
            <a:off x="2430500" y="2974188"/>
            <a:ext cx="43206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642" name="Google Shape;642;p6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43" name="Google Shape;643;p6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6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46" name="Google Shape;646;p6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8" name="Google Shape;648;p6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6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" y="4052850"/>
            <a:ext cx="1345075" cy="96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 7">
  <p:cSld name="TITLE_AND_BODY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736838" y="-1368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" name="Google Shape;652;p6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53" name="Google Shape;653;p6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6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6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56" name="Google Shape;656;p6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6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" name="Google Shape;658;p61"/>
          <p:cNvSpPr>
            <a:spLocks noGrp="1"/>
          </p:cNvSpPr>
          <p:nvPr>
            <p:ph type="pic" idx="2"/>
          </p:nvPr>
        </p:nvSpPr>
        <p:spPr>
          <a:xfrm>
            <a:off x="6133375" y="912350"/>
            <a:ext cx="2297400" cy="3465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59" name="Google Shape;659;p61"/>
          <p:cNvSpPr txBox="1">
            <a:spLocks noGrp="1"/>
          </p:cNvSpPr>
          <p:nvPr>
            <p:ph type="title"/>
          </p:nvPr>
        </p:nvSpPr>
        <p:spPr>
          <a:xfrm>
            <a:off x="845975" y="1444200"/>
            <a:ext cx="48990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0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61"/>
          <p:cNvSpPr txBox="1">
            <a:spLocks noGrp="1"/>
          </p:cNvSpPr>
          <p:nvPr>
            <p:ph type="body" idx="1"/>
          </p:nvPr>
        </p:nvSpPr>
        <p:spPr>
          <a:xfrm>
            <a:off x="1135100" y="2974188"/>
            <a:ext cx="43206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661" name="Google Shape;661;p61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" y="4052850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1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40686" y="98600"/>
            <a:ext cx="1345075" cy="96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664;p6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65" name="Google Shape;665;p6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6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" name="Google Shape;667;p62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2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669" name="Google Shape;669;p62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_AND_TWO_COLUMNS_2_1_2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6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710" name="Google Shape;710;p6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2" name="Google Shape;712;p6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6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71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1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9" name="Google Shape;749;p7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750" name="Google Shape;750;p7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72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72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p7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757" name="Google Shape;757;p7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" name="Google Shape;35;p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841200" y="2598200"/>
            <a:ext cx="2490600" cy="11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5869200" y="2598200"/>
            <a:ext cx="2490600" cy="11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3"/>
          </p:nvPr>
        </p:nvSpPr>
        <p:spPr>
          <a:xfrm>
            <a:off x="837747" y="2113875"/>
            <a:ext cx="249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4"/>
          </p:nvPr>
        </p:nvSpPr>
        <p:spPr>
          <a:xfrm>
            <a:off x="5865750" y="2113875"/>
            <a:ext cx="249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4786875" y="1524425"/>
            <a:ext cx="3309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4916325" y="2140675"/>
            <a:ext cx="3050700" cy="1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55" name="Google Shape;55;p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56" name="Google Shape;56;p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Google Shape;5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08587" y="-408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0" name="Google Shape;60;p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8947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776664" y="2236219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3957362" y="-192587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9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82" name="Google Shape;82;p9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9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713225" y="1171429"/>
            <a:ext cx="4045200" cy="19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713225" y="3098925"/>
            <a:ext cx="4045200" cy="9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86" name="Google Shape;86;p9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166539" y="42332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4894782">
            <a:off x="209589" y="-59656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7" name="Google Shape;157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62" name="Google Shape;16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82" name="Google Shape;182;p17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83" name="Google Shape;183;p1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8" r:id="rId6"/>
    <p:sldLayoutId id="2147483659" r:id="rId7"/>
    <p:sldLayoutId id="2147483661" r:id="rId8"/>
    <p:sldLayoutId id="2147483663" r:id="rId9"/>
    <p:sldLayoutId id="2147483672" r:id="rId10"/>
    <p:sldLayoutId id="2147483676" r:id="rId11"/>
    <p:sldLayoutId id="2147483678" r:id="rId12"/>
    <p:sldLayoutId id="2147483687" r:id="rId13"/>
    <p:sldLayoutId id="2147483693" r:id="rId14"/>
    <p:sldLayoutId id="2147483702" r:id="rId15"/>
    <p:sldLayoutId id="2147483706" r:id="rId16"/>
    <p:sldLayoutId id="2147483707" r:id="rId17"/>
    <p:sldLayoutId id="2147483708" r:id="rId18"/>
    <p:sldLayoutId id="2147483713" r:id="rId19"/>
    <p:sldLayoutId id="2147483717" r:id="rId20"/>
    <p:sldLayoutId id="214748371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78"/>
          <p:cNvPicPr preferRelativeResize="0"/>
          <p:nvPr/>
        </p:nvPicPr>
        <p:blipFill rotWithShape="1">
          <a:blip r:embed="rId4">
            <a:alphaModFix amt="56000"/>
          </a:blip>
          <a:srcRect l="14508" t="32951" r="10161" b="23799"/>
          <a:stretch/>
        </p:blipFill>
        <p:spPr>
          <a:xfrm>
            <a:off x="1613150" y="4104250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9775" y="336212"/>
            <a:ext cx="1410753" cy="141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78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349500" y="256767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78"/>
          <p:cNvSpPr txBox="1">
            <a:spLocks noGrp="1"/>
          </p:cNvSpPr>
          <p:nvPr>
            <p:ph type="ctrTitle"/>
          </p:nvPr>
        </p:nvSpPr>
        <p:spPr>
          <a:xfrm>
            <a:off x="609013" y="336211"/>
            <a:ext cx="5470818" cy="35848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400" b="1" dirty="0">
                <a:solidFill>
                  <a:schemeClr val="dk1"/>
                </a:solidFill>
              </a:rPr>
              <a:t>La Madurez Cristiana</a:t>
            </a:r>
            <a:br>
              <a:rPr lang="es-MX" sz="5400" b="1" dirty="0">
                <a:solidFill>
                  <a:schemeClr val="dk1"/>
                </a:solidFill>
              </a:rPr>
            </a:br>
            <a:r>
              <a:rPr lang="es-MX" sz="5400" b="1" dirty="0">
                <a:solidFill>
                  <a:schemeClr val="dk1"/>
                </a:solidFill>
              </a:rPr>
              <a:t> evita </a:t>
            </a:r>
            <a:br>
              <a:rPr lang="es-MX" sz="5400" b="1" dirty="0">
                <a:solidFill>
                  <a:schemeClr val="dk1"/>
                </a:solidFill>
              </a:rPr>
            </a:br>
            <a:r>
              <a:rPr lang="es-MX" sz="5400" b="1" dirty="0">
                <a:solidFill>
                  <a:schemeClr val="dk1"/>
                </a:solidFill>
              </a:rPr>
              <a:t>la vida carnal </a:t>
            </a:r>
            <a:endParaRPr sz="5400" b="1" dirty="0">
              <a:solidFill>
                <a:schemeClr val="dk1"/>
              </a:solidFill>
            </a:endParaRPr>
          </a:p>
        </p:txBody>
      </p:sp>
      <p:sp>
        <p:nvSpPr>
          <p:cNvPr id="778" name="Google Shape;778;p78"/>
          <p:cNvSpPr txBox="1">
            <a:spLocks noGrp="1"/>
          </p:cNvSpPr>
          <p:nvPr>
            <p:ph type="subTitle" idx="1"/>
          </p:nvPr>
        </p:nvSpPr>
        <p:spPr>
          <a:xfrm>
            <a:off x="1976336" y="4168625"/>
            <a:ext cx="3821512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1a Corintios 2:14-15</a:t>
            </a:r>
            <a:endParaRPr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79" name="Google Shape;779;p78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6690314" y="1379339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0E70B81B-E08B-1291-A9B0-191C54B16D5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57" b="23279"/>
          <a:stretch/>
        </p:blipFill>
        <p:spPr>
          <a:xfrm>
            <a:off x="7589077" y="522833"/>
            <a:ext cx="1172148" cy="926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8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031" t="19912" r="17004" b="5705"/>
          <a:stretch/>
        </p:blipFill>
        <p:spPr>
          <a:xfrm>
            <a:off x="6133375" y="912350"/>
            <a:ext cx="2297400" cy="3465900"/>
          </a:xfrm>
          <a:prstGeom prst="ellipse">
            <a:avLst/>
          </a:prstGeom>
        </p:spPr>
      </p:pic>
      <p:sp>
        <p:nvSpPr>
          <p:cNvPr id="808" name="Google Shape;808;p81"/>
          <p:cNvSpPr txBox="1">
            <a:spLocks noGrp="1"/>
          </p:cNvSpPr>
          <p:nvPr>
            <p:ph type="title"/>
          </p:nvPr>
        </p:nvSpPr>
        <p:spPr>
          <a:xfrm>
            <a:off x="876925" y="1746446"/>
            <a:ext cx="4899000" cy="16506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Avanza a la Madurez</a:t>
            </a:r>
          </a:p>
        </p:txBody>
      </p:sp>
      <p:grpSp>
        <p:nvGrpSpPr>
          <p:cNvPr id="810" name="Google Shape;810;p81"/>
          <p:cNvGrpSpPr/>
          <p:nvPr/>
        </p:nvGrpSpPr>
        <p:grpSpPr>
          <a:xfrm>
            <a:off x="1656875" y="3981539"/>
            <a:ext cx="3258375" cy="396736"/>
            <a:chOff x="2942813" y="3976714"/>
            <a:chExt cx="3258375" cy="396736"/>
          </a:xfrm>
        </p:grpSpPr>
        <p:pic>
          <p:nvPicPr>
            <p:cNvPr id="811" name="Google Shape;811;p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42813" y="3976714"/>
              <a:ext cx="1669550" cy="396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4531638" y="3976714"/>
              <a:ext cx="1669550" cy="3967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3" name="Google Shape;813;p81"/>
          <p:cNvGrpSpPr/>
          <p:nvPr/>
        </p:nvGrpSpPr>
        <p:grpSpPr>
          <a:xfrm>
            <a:off x="1675688" y="956589"/>
            <a:ext cx="3258375" cy="396736"/>
            <a:chOff x="2961625" y="951764"/>
            <a:chExt cx="3258375" cy="396736"/>
          </a:xfrm>
        </p:grpSpPr>
        <p:pic>
          <p:nvPicPr>
            <p:cNvPr id="814" name="Google Shape;814;p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2961625" y="951764"/>
              <a:ext cx="1669550" cy="396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5" name="Google Shape;815;p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4550450" y="951764"/>
              <a:ext cx="1669550" cy="3967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6" name="Google Shape;816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4429" y="3403274"/>
            <a:ext cx="1434376" cy="99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>
          <a:extLst>
            <a:ext uri="{FF2B5EF4-FFF2-40B4-BE49-F238E27FC236}">
              <a16:creationId xmlns:a16="http://schemas.microsoft.com/office/drawing/2014/main" id="{9755373D-F238-5DBE-0D31-8111A5080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ISTORIA DE UN SR. INDIFERENTE - INTELIGENCIA EMOCIONAL (Corto animado)">
            <a:hlinkClick r:id="" action="ppaction://media"/>
            <a:extLst>
              <a:ext uri="{FF2B5EF4-FFF2-40B4-BE49-F238E27FC236}">
                <a16:creationId xmlns:a16="http://schemas.microsoft.com/office/drawing/2014/main" id="{BAD914C6-9226-5B79-E5F0-568A271B0B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31.88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740" y="232586"/>
            <a:ext cx="8658446" cy="47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6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286" y="3218362"/>
            <a:ext cx="976125" cy="11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477" y="1313151"/>
            <a:ext cx="976125" cy="87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501589" y="3068676"/>
            <a:ext cx="976125" cy="874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7" name="Google Shape;887;p84"/>
          <p:cNvGrpSpPr/>
          <p:nvPr/>
        </p:nvGrpSpPr>
        <p:grpSpPr>
          <a:xfrm>
            <a:off x="2584212" y="1155402"/>
            <a:ext cx="3975575" cy="509900"/>
            <a:chOff x="2290625" y="966500"/>
            <a:chExt cx="3975575" cy="509900"/>
          </a:xfrm>
        </p:grpSpPr>
        <p:pic>
          <p:nvPicPr>
            <p:cNvPr id="888" name="Google Shape;888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0625" y="966500"/>
              <a:ext cx="2145800" cy="50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9" name="Google Shape;889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4120400" y="966500"/>
              <a:ext cx="2145800" cy="509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0" name="Google Shape;890;p84"/>
          <p:cNvGrpSpPr/>
          <p:nvPr/>
        </p:nvGrpSpPr>
        <p:grpSpPr>
          <a:xfrm>
            <a:off x="2584212" y="3796899"/>
            <a:ext cx="3975575" cy="509900"/>
            <a:chOff x="2421750" y="3796900"/>
            <a:chExt cx="3975575" cy="509900"/>
          </a:xfrm>
        </p:grpSpPr>
        <p:pic>
          <p:nvPicPr>
            <p:cNvPr id="891" name="Google Shape;891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2421750" y="3796900"/>
              <a:ext cx="2145800" cy="50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2" name="Google Shape;892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4251525" y="3796900"/>
              <a:ext cx="2145800" cy="509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3" name="Google Shape;893;p84"/>
          <p:cNvPicPr preferRelativeResize="0"/>
          <p:nvPr/>
        </p:nvPicPr>
        <p:blipFill rotWithShape="1">
          <a:blip r:embed="rId6">
            <a:alphaModFix/>
          </a:blip>
          <a:srcRect t="475" b="475"/>
          <a:stretch/>
        </p:blipFill>
        <p:spPr>
          <a:xfrm rot="3188814">
            <a:off x="7748902" y="288050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3D95B47-2D35-8523-A634-3D2095613D92}"/>
              </a:ext>
            </a:extLst>
          </p:cNvPr>
          <p:cNvSpPr txBox="1"/>
          <p:nvPr/>
        </p:nvSpPr>
        <p:spPr>
          <a:xfrm>
            <a:off x="1642411" y="1565091"/>
            <a:ext cx="5971369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Aft>
                <a:spcPts val="400"/>
              </a:spcAft>
              <a:buClr>
                <a:schemeClr val="dk1"/>
              </a:buClr>
              <a:buSzPts val="1100"/>
              <a:buNone/>
              <a:defRPr sz="2000" b="1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algn="ctr"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algn="ctr"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algn="ctr"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algn="ctr"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algn="ctr"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algn="ctr"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algn="ctr"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algn="ctr"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r>
              <a:rPr lang="es-ES" dirty="0">
                <a:latin typeface="Congenial" panose="02000503040000020004" pitchFamily="2" charset="0"/>
              </a:rPr>
              <a:t>Porque tú, oh, Señor Jehová, eres mi esperanza,</a:t>
            </a:r>
          </a:p>
          <a:p>
            <a:r>
              <a:rPr lang="es-ES" dirty="0">
                <a:latin typeface="Congenial" panose="02000503040000020004" pitchFamily="2" charset="0"/>
              </a:rPr>
              <a:t>Seguridad mía desde mi juventud.</a:t>
            </a:r>
          </a:p>
          <a:p>
            <a:r>
              <a:rPr lang="es-ES" dirty="0">
                <a:latin typeface="Congenial" panose="02000503040000020004" pitchFamily="2" charset="0"/>
              </a:rPr>
              <a:t>En ti he sido sustentado desde el vientre;</a:t>
            </a:r>
          </a:p>
          <a:p>
            <a:r>
              <a:rPr lang="es-ES" dirty="0">
                <a:latin typeface="Congenial" panose="02000503040000020004" pitchFamily="2" charset="0"/>
              </a:rPr>
              <a:t>De las entrañas de mi madre tú fuiste el que me sacó</a:t>
            </a:r>
            <a:endParaRPr lang="es-MX" dirty="0">
              <a:latin typeface="Congenial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908;p86"/>
          <p:cNvGrpSpPr/>
          <p:nvPr/>
        </p:nvGrpSpPr>
        <p:grpSpPr>
          <a:xfrm>
            <a:off x="2481945" y="402942"/>
            <a:ext cx="6161533" cy="523112"/>
            <a:chOff x="4682788" y="957763"/>
            <a:chExt cx="3517766" cy="402288"/>
          </a:xfrm>
        </p:grpSpPr>
        <p:pic>
          <p:nvPicPr>
            <p:cNvPr id="909" name="Google Shape;909;p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4682788" y="9577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6507663" y="9577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1" name="Google Shape;911;p86"/>
          <p:cNvGrpSpPr/>
          <p:nvPr/>
        </p:nvGrpSpPr>
        <p:grpSpPr>
          <a:xfrm>
            <a:off x="2481945" y="4159905"/>
            <a:ext cx="6161533" cy="523095"/>
            <a:chOff x="4739650" y="3796013"/>
            <a:chExt cx="3517766" cy="402288"/>
          </a:xfrm>
        </p:grpSpPr>
        <p:pic>
          <p:nvPicPr>
            <p:cNvPr id="912" name="Google Shape;912;p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39650" y="379602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3" name="Google Shape;913;p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6564525" y="379601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4" name="Google Shape;914;p86"/>
          <p:cNvSpPr txBox="1">
            <a:spLocks noGrp="1"/>
          </p:cNvSpPr>
          <p:nvPr>
            <p:ph type="title"/>
          </p:nvPr>
        </p:nvSpPr>
        <p:spPr>
          <a:xfrm>
            <a:off x="2911151" y="990852"/>
            <a:ext cx="5281127" cy="30943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fe y la relación con Dios son accesibles </a:t>
            </a:r>
            <a:r>
              <a:rPr lang="es-ES" sz="2200" b="1" dirty="0"/>
              <a:t>para personas de todas las edades y niveles de madurez. Sin embargo, es importante destacar que la madurez espiritual es un camino de transformación que se desarrolla a lo largo de la vida, y que requiere dedicación, disciplina y una relación cercana con Dios</a:t>
            </a:r>
            <a:endParaRPr sz="2200" b="1" dirty="0"/>
          </a:p>
        </p:txBody>
      </p:sp>
      <p:pic>
        <p:nvPicPr>
          <p:cNvPr id="916" name="Google Shape;916;p86"/>
          <p:cNvPicPr preferRelativeResize="0"/>
          <p:nvPr/>
        </p:nvPicPr>
        <p:blipFill rotWithShape="1">
          <a:blip r:embed="rId5">
            <a:alphaModFix/>
          </a:blip>
          <a:srcRect l="1105" r="1095"/>
          <a:stretch/>
        </p:blipFill>
        <p:spPr>
          <a:xfrm>
            <a:off x="450984" y="623576"/>
            <a:ext cx="2049620" cy="21382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32;p82">
            <a:extLst>
              <a:ext uri="{FF2B5EF4-FFF2-40B4-BE49-F238E27FC236}">
                <a16:creationId xmlns:a16="http://schemas.microsoft.com/office/drawing/2014/main" id="{D18B6570-F3B6-70B8-E27E-1687A8B776B5}"/>
              </a:ext>
            </a:extLst>
          </p:cNvPr>
          <p:cNvSpPr txBox="1">
            <a:spLocks/>
          </p:cNvSpPr>
          <p:nvPr/>
        </p:nvSpPr>
        <p:spPr>
          <a:xfrm>
            <a:off x="674940" y="2696548"/>
            <a:ext cx="1732338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s-MX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Hebreos 6:1</a:t>
            </a:r>
            <a:endParaRPr lang="es-MX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3965" y="2685201"/>
            <a:ext cx="710350" cy="7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9765" y="2685201"/>
            <a:ext cx="710350" cy="7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5790" y="2685201"/>
            <a:ext cx="710350" cy="7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5917" y="393991"/>
            <a:ext cx="710350" cy="7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8046" y="393991"/>
            <a:ext cx="710350" cy="7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8375" y="383358"/>
            <a:ext cx="710350" cy="72927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82"/>
          <p:cNvSpPr txBox="1">
            <a:spLocks noGrp="1"/>
          </p:cNvSpPr>
          <p:nvPr>
            <p:ph type="title"/>
          </p:nvPr>
        </p:nvSpPr>
        <p:spPr>
          <a:xfrm>
            <a:off x="479496" y="1170266"/>
            <a:ext cx="230622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b="1" dirty="0"/>
              <a:t>Reconocer Pecado</a:t>
            </a:r>
            <a:endParaRPr b="1" dirty="0"/>
          </a:p>
        </p:txBody>
      </p:sp>
      <p:sp>
        <p:nvSpPr>
          <p:cNvPr id="828" name="Google Shape;828;p82"/>
          <p:cNvSpPr txBox="1">
            <a:spLocks noGrp="1"/>
          </p:cNvSpPr>
          <p:nvPr>
            <p:ph type="subTitle" idx="1"/>
          </p:nvPr>
        </p:nvSpPr>
        <p:spPr>
          <a:xfrm>
            <a:off x="713150" y="1837664"/>
            <a:ext cx="1732338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800" b="1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Romanos 3:23</a:t>
            </a:r>
            <a:endParaRPr dirty="0"/>
          </a:p>
        </p:txBody>
      </p:sp>
      <p:sp>
        <p:nvSpPr>
          <p:cNvPr id="829" name="Google Shape;829;p82"/>
          <p:cNvSpPr txBox="1">
            <a:spLocks noGrp="1"/>
          </p:cNvSpPr>
          <p:nvPr>
            <p:ph type="title" idx="2"/>
          </p:nvPr>
        </p:nvSpPr>
        <p:spPr>
          <a:xfrm>
            <a:off x="3255823" y="1170241"/>
            <a:ext cx="23062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400"/>
              </a:spcAft>
              <a:buClr>
                <a:schemeClr val="dk1"/>
              </a:buClr>
              <a:buSzPts val="1100"/>
              <a:buFont typeface="Arial"/>
            </a:pPr>
            <a:r>
              <a:rPr lang="es-MX" b="1" dirty="0"/>
              <a:t>Necesidad de Dios</a:t>
            </a:r>
            <a:endParaRPr b="1" dirty="0"/>
          </a:p>
        </p:txBody>
      </p:sp>
      <p:sp>
        <p:nvSpPr>
          <p:cNvPr id="830" name="Google Shape;830;p82"/>
          <p:cNvSpPr txBox="1">
            <a:spLocks noGrp="1"/>
          </p:cNvSpPr>
          <p:nvPr>
            <p:ph type="subTitle" idx="3"/>
          </p:nvPr>
        </p:nvSpPr>
        <p:spPr>
          <a:xfrm>
            <a:off x="3486003" y="1865313"/>
            <a:ext cx="1898586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800" b="1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Salmos 42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800" b="1" dirty="0">
                <a:latin typeface="Congenial" panose="02000503040000020004" pitchFamily="2" charset="0"/>
                <a:cs typeface="Arial" panose="020B0604020202020204" pitchFamily="34" charset="0"/>
              </a:rPr>
              <a:t>Juan 15:5</a:t>
            </a:r>
            <a:endParaRPr lang="es-MX" sz="1800" dirty="0"/>
          </a:p>
        </p:txBody>
      </p:sp>
      <p:sp>
        <p:nvSpPr>
          <p:cNvPr id="832" name="Google Shape;832;p82"/>
          <p:cNvSpPr txBox="1">
            <a:spLocks noGrp="1"/>
          </p:cNvSpPr>
          <p:nvPr>
            <p:ph type="subTitle" idx="5"/>
          </p:nvPr>
        </p:nvSpPr>
        <p:spPr>
          <a:xfrm>
            <a:off x="6127381" y="1731500"/>
            <a:ext cx="1732338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800" b="1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Hechos 2:38</a:t>
            </a:r>
            <a:endParaRPr dirty="0"/>
          </a:p>
        </p:txBody>
      </p:sp>
      <p:sp>
        <p:nvSpPr>
          <p:cNvPr id="834" name="Google Shape;834;p82"/>
          <p:cNvSpPr txBox="1">
            <a:spLocks noGrp="1"/>
          </p:cNvSpPr>
          <p:nvPr>
            <p:ph type="subTitle" idx="7"/>
          </p:nvPr>
        </p:nvSpPr>
        <p:spPr>
          <a:xfrm>
            <a:off x="909379" y="3844587"/>
            <a:ext cx="1316059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800" b="1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Juan 3:16</a:t>
            </a:r>
            <a:endParaRPr dirty="0"/>
          </a:p>
        </p:txBody>
      </p:sp>
      <p:sp>
        <p:nvSpPr>
          <p:cNvPr id="836" name="Google Shape;836;p82"/>
          <p:cNvSpPr txBox="1">
            <a:spLocks noGrp="1"/>
          </p:cNvSpPr>
          <p:nvPr>
            <p:ph type="subTitle" idx="9"/>
          </p:nvPr>
        </p:nvSpPr>
        <p:spPr>
          <a:xfrm>
            <a:off x="3436434" y="3816901"/>
            <a:ext cx="1528975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800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Mateo </a:t>
            </a:r>
            <a:r>
              <a:rPr lang="es-MX" sz="1800" b="1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7:7-8</a:t>
            </a:r>
            <a:endParaRPr dirty="0"/>
          </a:p>
        </p:txBody>
      </p:sp>
      <p:sp>
        <p:nvSpPr>
          <p:cNvPr id="837" name="Google Shape;837;p82"/>
          <p:cNvSpPr txBox="1">
            <a:spLocks noGrp="1"/>
          </p:cNvSpPr>
          <p:nvPr>
            <p:ph type="title" idx="13"/>
          </p:nvPr>
        </p:nvSpPr>
        <p:spPr>
          <a:xfrm>
            <a:off x="5597318" y="3354779"/>
            <a:ext cx="28686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Aft>
                <a:spcPts val="400"/>
              </a:spcAft>
              <a:buClr>
                <a:schemeClr val="dk1"/>
              </a:buClr>
              <a:buSzPts val="1100"/>
              <a:buFont typeface="Arial"/>
            </a:pPr>
            <a:r>
              <a:rPr lang="es-MX" b="1" dirty="0">
                <a:sym typeface="Arial"/>
              </a:rPr>
              <a:t>Lectura de la Palabra</a:t>
            </a:r>
            <a:endParaRPr b="1" dirty="0">
              <a:sym typeface="Arial"/>
            </a:endParaRPr>
          </a:p>
        </p:txBody>
      </p:sp>
      <p:sp>
        <p:nvSpPr>
          <p:cNvPr id="838" name="Google Shape;838;p82"/>
          <p:cNvSpPr txBox="1">
            <a:spLocks noGrp="1"/>
          </p:cNvSpPr>
          <p:nvPr>
            <p:ph type="subTitle" idx="14"/>
          </p:nvPr>
        </p:nvSpPr>
        <p:spPr>
          <a:xfrm>
            <a:off x="5801317" y="3989176"/>
            <a:ext cx="25257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800" b="1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Juan 5:39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800" b="1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Mateo 7:24-27</a:t>
            </a:r>
            <a:endParaRPr dirty="0"/>
          </a:p>
        </p:txBody>
      </p:sp>
      <p:sp>
        <p:nvSpPr>
          <p:cNvPr id="839" name="Google Shape;839;p82"/>
          <p:cNvSpPr txBox="1">
            <a:spLocks noGrp="1"/>
          </p:cNvSpPr>
          <p:nvPr>
            <p:ph type="title" idx="15"/>
          </p:nvPr>
        </p:nvSpPr>
        <p:spPr>
          <a:xfrm>
            <a:off x="1180991" y="494777"/>
            <a:ext cx="88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01</a:t>
            </a:r>
            <a:endParaRPr sz="2500"/>
          </a:p>
        </p:txBody>
      </p:sp>
      <p:sp>
        <p:nvSpPr>
          <p:cNvPr id="840" name="Google Shape;840;p82"/>
          <p:cNvSpPr txBox="1">
            <a:spLocks noGrp="1"/>
          </p:cNvSpPr>
          <p:nvPr>
            <p:ph type="title" idx="16"/>
          </p:nvPr>
        </p:nvSpPr>
        <p:spPr>
          <a:xfrm>
            <a:off x="3883170" y="494777"/>
            <a:ext cx="88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02</a:t>
            </a:r>
            <a:endParaRPr sz="2500"/>
          </a:p>
        </p:txBody>
      </p:sp>
      <p:sp>
        <p:nvSpPr>
          <p:cNvPr id="841" name="Google Shape;841;p82"/>
          <p:cNvSpPr txBox="1">
            <a:spLocks noGrp="1"/>
          </p:cNvSpPr>
          <p:nvPr>
            <p:ph type="title" idx="17"/>
          </p:nvPr>
        </p:nvSpPr>
        <p:spPr>
          <a:xfrm>
            <a:off x="6553599" y="484144"/>
            <a:ext cx="88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/>
              <a:t>03</a:t>
            </a:r>
            <a:endParaRPr sz="2500" dirty="0"/>
          </a:p>
        </p:txBody>
      </p:sp>
      <p:sp>
        <p:nvSpPr>
          <p:cNvPr id="842" name="Google Shape;842;p82"/>
          <p:cNvSpPr txBox="1">
            <a:spLocks noGrp="1"/>
          </p:cNvSpPr>
          <p:nvPr>
            <p:ph type="title" idx="18"/>
          </p:nvPr>
        </p:nvSpPr>
        <p:spPr>
          <a:xfrm>
            <a:off x="1149089" y="2785987"/>
            <a:ext cx="88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04</a:t>
            </a:r>
            <a:endParaRPr sz="2500"/>
          </a:p>
        </p:txBody>
      </p:sp>
      <p:sp>
        <p:nvSpPr>
          <p:cNvPr id="844" name="Google Shape;844;p82"/>
          <p:cNvSpPr txBox="1">
            <a:spLocks noGrp="1"/>
          </p:cNvSpPr>
          <p:nvPr>
            <p:ph type="title" idx="20"/>
          </p:nvPr>
        </p:nvSpPr>
        <p:spPr>
          <a:xfrm>
            <a:off x="3744939" y="2785987"/>
            <a:ext cx="88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05</a:t>
            </a:r>
            <a:endParaRPr sz="2500"/>
          </a:p>
        </p:txBody>
      </p:sp>
      <p:sp>
        <p:nvSpPr>
          <p:cNvPr id="845" name="Google Shape;845;p82"/>
          <p:cNvSpPr txBox="1">
            <a:spLocks noGrp="1"/>
          </p:cNvSpPr>
          <p:nvPr>
            <p:ph type="title" idx="21"/>
          </p:nvPr>
        </p:nvSpPr>
        <p:spPr>
          <a:xfrm>
            <a:off x="6511064" y="2785987"/>
            <a:ext cx="88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06</a:t>
            </a:r>
            <a:endParaRPr sz="2500"/>
          </a:p>
        </p:txBody>
      </p:sp>
      <p:sp>
        <p:nvSpPr>
          <p:cNvPr id="6" name="Google Shape;831;p82">
            <a:extLst>
              <a:ext uri="{FF2B5EF4-FFF2-40B4-BE49-F238E27FC236}">
                <a16:creationId xmlns:a16="http://schemas.microsoft.com/office/drawing/2014/main" id="{19F96A18-9D2D-375E-5691-831BF1E00582}"/>
              </a:ext>
            </a:extLst>
          </p:cNvPr>
          <p:cNvSpPr txBox="1">
            <a:spLocks/>
          </p:cNvSpPr>
          <p:nvPr/>
        </p:nvSpPr>
        <p:spPr>
          <a:xfrm>
            <a:off x="3253927" y="3339972"/>
            <a:ext cx="191015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381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ef Ruqaa"/>
              <a:buNone/>
              <a:defRPr sz="2000" b="0" i="0" u="none" strike="noStrike" cap="none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algn="ctr"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b="1" dirty="0"/>
              <a:t>Oración</a:t>
            </a:r>
          </a:p>
        </p:txBody>
      </p:sp>
      <p:sp>
        <p:nvSpPr>
          <p:cNvPr id="12" name="Google Shape;829;p82">
            <a:extLst>
              <a:ext uri="{FF2B5EF4-FFF2-40B4-BE49-F238E27FC236}">
                <a16:creationId xmlns:a16="http://schemas.microsoft.com/office/drawing/2014/main" id="{D3C87F10-C103-36C0-1EB2-28332F7651A7}"/>
              </a:ext>
            </a:extLst>
          </p:cNvPr>
          <p:cNvSpPr txBox="1">
            <a:spLocks/>
          </p:cNvSpPr>
          <p:nvPr/>
        </p:nvSpPr>
        <p:spPr>
          <a:xfrm>
            <a:off x="5842093" y="1152057"/>
            <a:ext cx="23062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ef Ruqaa"/>
              <a:buNone/>
              <a:defRPr sz="2000" b="0" i="0" u="none" strike="noStrike" cap="none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b="1" dirty="0"/>
              <a:t>Arrepentimiento</a:t>
            </a:r>
          </a:p>
        </p:txBody>
      </p:sp>
      <p:sp>
        <p:nvSpPr>
          <p:cNvPr id="13" name="Google Shape;829;p82">
            <a:extLst>
              <a:ext uri="{FF2B5EF4-FFF2-40B4-BE49-F238E27FC236}">
                <a16:creationId xmlns:a16="http://schemas.microsoft.com/office/drawing/2014/main" id="{F4F6A031-9EF6-5909-AEB1-976C28F14D30}"/>
              </a:ext>
            </a:extLst>
          </p:cNvPr>
          <p:cNvSpPr txBox="1">
            <a:spLocks/>
          </p:cNvSpPr>
          <p:nvPr/>
        </p:nvSpPr>
        <p:spPr>
          <a:xfrm>
            <a:off x="544902" y="3335163"/>
            <a:ext cx="21639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ef Ruqaa"/>
              <a:buNone/>
              <a:defRPr sz="2000" b="0" i="0" u="none" strike="noStrike" cap="none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b="1" dirty="0"/>
              <a:t>Fe en Jesucristo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500"/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500"/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500"/>
                                        <p:tgtEl>
                                          <p:spTgt spid="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1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1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1500"/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1500"/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" grpId="0"/>
      <p:bldP spid="828" grpId="0" build="p"/>
      <p:bldP spid="829" grpId="0"/>
      <p:bldP spid="830" grpId="0" build="p"/>
      <p:bldP spid="832" grpId="0" build="p"/>
      <p:bldP spid="834" grpId="0" build="p"/>
      <p:bldP spid="836" grpId="0" build="p"/>
      <p:bldP spid="837" grpId="0"/>
      <p:bldP spid="838" grpId="0" build="p"/>
      <p:bldP spid="839" grpId="0"/>
      <p:bldP spid="840" grpId="0"/>
      <p:bldP spid="841" grpId="0"/>
      <p:bldP spid="842" grpId="0"/>
      <p:bldP spid="844" grpId="0"/>
      <p:bldP spid="845" grpId="0"/>
      <p:bldP spid="6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Google Shape;1490;p119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207939" y="2016813"/>
            <a:ext cx="4822100" cy="1925688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119"/>
          <p:cNvSpPr txBox="1">
            <a:spLocks noGrp="1"/>
          </p:cNvSpPr>
          <p:nvPr>
            <p:ph type="ctrTitle"/>
          </p:nvPr>
        </p:nvSpPr>
        <p:spPr>
          <a:xfrm>
            <a:off x="580500" y="1663596"/>
            <a:ext cx="3991500" cy="22271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Madurez </a:t>
            </a:r>
            <a:br>
              <a:rPr lang="es-MX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br>
              <a:rPr lang="es-MX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Fruto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95" name="Google Shape;1495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5650" y="1611825"/>
            <a:ext cx="4224102" cy="233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93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438696" y="1491974"/>
            <a:ext cx="3825393" cy="724972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93"/>
          <p:cNvSpPr txBox="1">
            <a:spLocks noGrp="1"/>
          </p:cNvSpPr>
          <p:nvPr>
            <p:ph type="ctrTitle"/>
          </p:nvPr>
        </p:nvSpPr>
        <p:spPr>
          <a:xfrm>
            <a:off x="1496027" y="475826"/>
            <a:ext cx="52779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Fruto del Espíritu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8" name="Google Shape;1018;p93"/>
          <p:cNvSpPr txBox="1">
            <a:spLocks noGrp="1"/>
          </p:cNvSpPr>
          <p:nvPr>
            <p:ph type="subTitle" idx="1"/>
          </p:nvPr>
        </p:nvSpPr>
        <p:spPr>
          <a:xfrm>
            <a:off x="970383" y="1711144"/>
            <a:ext cx="2752531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MX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Gálatas 5:22-23</a:t>
            </a:r>
          </a:p>
        </p:txBody>
      </p:sp>
      <p:pic>
        <p:nvPicPr>
          <p:cNvPr id="1019" name="Google Shape;101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4900" y="1549500"/>
            <a:ext cx="3075341" cy="20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2257598-572A-89C3-5A6D-BDF0A727297B}"/>
              </a:ext>
            </a:extLst>
          </p:cNvPr>
          <p:cNvSpPr txBox="1"/>
          <p:nvPr/>
        </p:nvSpPr>
        <p:spPr>
          <a:xfrm>
            <a:off x="515116" y="2448820"/>
            <a:ext cx="50711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0070C0"/>
                </a:solidFill>
                <a:latin typeface="Congenial" panose="02000503040000020004" pitchFamily="2" charset="0"/>
              </a:rPr>
              <a:t>Mas el fruto del Espíritu es amor, gozo, paz, paciencia, benignidad, bondad, fe, mansedumbre, templanza; contra tales cosas no hay ley.</a:t>
            </a:r>
            <a:endParaRPr lang="es-MX" sz="2400" dirty="0">
              <a:solidFill>
                <a:srgbClr val="0070C0"/>
              </a:solidFill>
              <a:latin typeface="Congenial" panose="02000503040000020004" pitchFamily="2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1014;p93">
            <a:extLst>
              <a:ext uri="{FF2B5EF4-FFF2-40B4-BE49-F238E27FC236}">
                <a16:creationId xmlns:a16="http://schemas.microsoft.com/office/drawing/2014/main" id="{9DF32950-158B-A726-5D04-A837452F43DC}"/>
              </a:ext>
            </a:extLst>
          </p:cNvPr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241933" y="305874"/>
            <a:ext cx="4710788" cy="53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126"/>
          <p:cNvSpPr txBox="1">
            <a:spLocks noGrp="1"/>
          </p:cNvSpPr>
          <p:nvPr>
            <p:ph type="title"/>
          </p:nvPr>
        </p:nvSpPr>
        <p:spPr>
          <a:xfrm>
            <a:off x="541020" y="196987"/>
            <a:ext cx="408585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Frutos de Madurez</a:t>
            </a:r>
            <a:endParaRPr sz="32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99" name="Google Shape;1599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0100" y="2477776"/>
            <a:ext cx="2454534" cy="1076752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126"/>
          <p:cNvSpPr txBox="1"/>
          <p:nvPr/>
        </p:nvSpPr>
        <p:spPr>
          <a:xfrm>
            <a:off x="713223" y="1065350"/>
            <a:ext cx="1872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rgbClr val="0070C0"/>
                </a:solidFill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Conocimiento de sí mismo</a:t>
            </a:r>
            <a:endParaRPr sz="2000" dirty="0">
              <a:solidFill>
                <a:srgbClr val="0070C0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1602" name="Google Shape;1602;p126"/>
          <p:cNvSpPr txBox="1"/>
          <p:nvPr/>
        </p:nvSpPr>
        <p:spPr>
          <a:xfrm>
            <a:off x="959705" y="1596663"/>
            <a:ext cx="1680827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2ª Corintios 3:1-2</a:t>
            </a:r>
          </a:p>
        </p:txBody>
      </p:sp>
      <p:sp>
        <p:nvSpPr>
          <p:cNvPr id="1603" name="Google Shape;1603;p126"/>
          <p:cNvSpPr txBox="1"/>
          <p:nvPr/>
        </p:nvSpPr>
        <p:spPr>
          <a:xfrm>
            <a:off x="242974" y="2038291"/>
            <a:ext cx="1872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sz="1800" b="1" dirty="0">
                <a:solidFill>
                  <a:srgbClr val="002060"/>
                </a:solidFill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Intimidad con Dios</a:t>
            </a:r>
            <a:endParaRPr sz="2000" dirty="0">
              <a:solidFill>
                <a:srgbClr val="002060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cxnSp>
        <p:nvCxnSpPr>
          <p:cNvPr id="1608" name="Google Shape;1608;p126"/>
          <p:cNvCxnSpPr>
            <a:cxnSpLocks/>
          </p:cNvCxnSpPr>
          <p:nvPr/>
        </p:nvCxnSpPr>
        <p:spPr>
          <a:xfrm rot="10800000">
            <a:off x="5183904" y="3477388"/>
            <a:ext cx="754959" cy="596368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6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10" name="Google Shape;1610;p126"/>
          <p:cNvCxnSpPr>
            <a:cxnSpLocks/>
          </p:cNvCxnSpPr>
          <p:nvPr/>
        </p:nvCxnSpPr>
        <p:spPr>
          <a:xfrm rot="5400000" flipH="1" flipV="1">
            <a:off x="4273967" y="3640546"/>
            <a:ext cx="525393" cy="199078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11" name="Google Shape;1611;p126"/>
          <p:cNvCxnSpPr>
            <a:cxnSpLocks/>
            <a:stCxn id="1603" idx="3"/>
          </p:cNvCxnSpPr>
          <p:nvPr/>
        </p:nvCxnSpPr>
        <p:spPr>
          <a:xfrm>
            <a:off x="2115574" y="2324641"/>
            <a:ext cx="1279005" cy="65123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14" name="Google Shape;1614;p126"/>
          <p:cNvCxnSpPr>
            <a:cxnSpLocks/>
            <a:stCxn id="1601" idx="3"/>
          </p:cNvCxnSpPr>
          <p:nvPr/>
        </p:nvCxnSpPr>
        <p:spPr>
          <a:xfrm>
            <a:off x="2585823" y="1351700"/>
            <a:ext cx="995393" cy="1187348"/>
          </a:xfrm>
          <a:prstGeom prst="curvedConnector2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" name="Google Shape;1602;p126">
            <a:extLst>
              <a:ext uri="{FF2B5EF4-FFF2-40B4-BE49-F238E27FC236}">
                <a16:creationId xmlns:a16="http://schemas.microsoft.com/office/drawing/2014/main" id="{C2D4544A-F9B4-7FC6-5C7F-E3D2A4D660D9}"/>
              </a:ext>
            </a:extLst>
          </p:cNvPr>
          <p:cNvSpPr txBox="1"/>
          <p:nvPr/>
        </p:nvSpPr>
        <p:spPr>
          <a:xfrm>
            <a:off x="285708" y="2560812"/>
            <a:ext cx="1787133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Ezequiel 36:26-27</a:t>
            </a:r>
          </a:p>
        </p:txBody>
      </p:sp>
      <p:sp>
        <p:nvSpPr>
          <p:cNvPr id="9" name="Google Shape;1603;p126">
            <a:extLst>
              <a:ext uri="{FF2B5EF4-FFF2-40B4-BE49-F238E27FC236}">
                <a16:creationId xmlns:a16="http://schemas.microsoft.com/office/drawing/2014/main" id="{E9B4DF3D-C2D4-4D3E-B254-B9AB8729ADBE}"/>
              </a:ext>
            </a:extLst>
          </p:cNvPr>
          <p:cNvSpPr txBox="1"/>
          <p:nvPr/>
        </p:nvSpPr>
        <p:spPr>
          <a:xfrm>
            <a:off x="199200" y="3050461"/>
            <a:ext cx="1872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sz="1800" b="1" dirty="0">
                <a:solidFill>
                  <a:srgbClr val="00B0F0"/>
                </a:solidFill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Humildad y mansedumbre</a:t>
            </a:r>
            <a:endParaRPr sz="2000" dirty="0">
              <a:solidFill>
                <a:srgbClr val="00B0F0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10" name="Google Shape;1602;p126">
            <a:extLst>
              <a:ext uri="{FF2B5EF4-FFF2-40B4-BE49-F238E27FC236}">
                <a16:creationId xmlns:a16="http://schemas.microsoft.com/office/drawing/2014/main" id="{B7F85F2E-C999-3BD7-860C-476EE5795974}"/>
              </a:ext>
            </a:extLst>
          </p:cNvPr>
          <p:cNvSpPr txBox="1"/>
          <p:nvPr/>
        </p:nvSpPr>
        <p:spPr>
          <a:xfrm>
            <a:off x="241934" y="3572982"/>
            <a:ext cx="1787133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Santiago 4:6</a:t>
            </a:r>
          </a:p>
        </p:txBody>
      </p:sp>
      <p:cxnSp>
        <p:nvCxnSpPr>
          <p:cNvPr id="12" name="Google Shape;1611;p126">
            <a:extLst>
              <a:ext uri="{FF2B5EF4-FFF2-40B4-BE49-F238E27FC236}">
                <a16:creationId xmlns:a16="http://schemas.microsoft.com/office/drawing/2014/main" id="{5E3F0684-9D2E-9376-68CD-B071B001C05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071800" y="3336811"/>
            <a:ext cx="1546741" cy="116869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7030A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5" name="Google Shape;1603;p126">
            <a:extLst>
              <a:ext uri="{FF2B5EF4-FFF2-40B4-BE49-F238E27FC236}">
                <a16:creationId xmlns:a16="http://schemas.microsoft.com/office/drawing/2014/main" id="{7DCB5541-410B-40BB-CE67-9C10FB405EA9}"/>
              </a:ext>
            </a:extLst>
          </p:cNvPr>
          <p:cNvSpPr txBox="1"/>
          <p:nvPr/>
        </p:nvSpPr>
        <p:spPr>
          <a:xfrm>
            <a:off x="1521979" y="3931602"/>
            <a:ext cx="1872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sz="1800" b="1" dirty="0">
                <a:solidFill>
                  <a:schemeClr val="accent2">
                    <a:lumMod val="75000"/>
                  </a:schemeClr>
                </a:solidFill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Paciencia y perseverancia</a:t>
            </a:r>
            <a:endParaRPr sz="2000" dirty="0">
              <a:solidFill>
                <a:schemeClr val="accent2">
                  <a:lumMod val="75000"/>
                </a:schemeClr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16" name="Google Shape;1602;p126">
            <a:extLst>
              <a:ext uri="{FF2B5EF4-FFF2-40B4-BE49-F238E27FC236}">
                <a16:creationId xmlns:a16="http://schemas.microsoft.com/office/drawing/2014/main" id="{BBB46420-8757-B7E9-9DD0-276124B3FDAD}"/>
              </a:ext>
            </a:extLst>
          </p:cNvPr>
          <p:cNvSpPr txBox="1"/>
          <p:nvPr/>
        </p:nvSpPr>
        <p:spPr>
          <a:xfrm>
            <a:off x="1564713" y="4454123"/>
            <a:ext cx="1787133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Romanos 5:3-5</a:t>
            </a:r>
          </a:p>
        </p:txBody>
      </p:sp>
      <p:cxnSp>
        <p:nvCxnSpPr>
          <p:cNvPr id="17" name="Google Shape;1611;p126">
            <a:extLst>
              <a:ext uri="{FF2B5EF4-FFF2-40B4-BE49-F238E27FC236}">
                <a16:creationId xmlns:a16="http://schemas.microsoft.com/office/drawing/2014/main" id="{D7D3CBD3-6192-B218-B05A-D78ECB60350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91359" y="3475838"/>
            <a:ext cx="736946" cy="66417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9" name="Google Shape;1603;p126">
            <a:extLst>
              <a:ext uri="{FF2B5EF4-FFF2-40B4-BE49-F238E27FC236}">
                <a16:creationId xmlns:a16="http://schemas.microsoft.com/office/drawing/2014/main" id="{64D36254-9B87-88B6-4CD7-78386040D58C}"/>
              </a:ext>
            </a:extLst>
          </p:cNvPr>
          <p:cNvSpPr txBox="1"/>
          <p:nvPr/>
        </p:nvSpPr>
        <p:spPr>
          <a:xfrm>
            <a:off x="3427745" y="4002781"/>
            <a:ext cx="15249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sz="1800" b="1" dirty="0">
                <a:solidFill>
                  <a:srgbClr val="FF0000"/>
                </a:solidFill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Amor y compasión</a:t>
            </a:r>
            <a:endParaRPr sz="2000" dirty="0">
              <a:solidFill>
                <a:srgbClr val="FF0000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20" name="Google Shape;1602;p126">
            <a:extLst>
              <a:ext uri="{FF2B5EF4-FFF2-40B4-BE49-F238E27FC236}">
                <a16:creationId xmlns:a16="http://schemas.microsoft.com/office/drawing/2014/main" id="{69B4A8FB-25FF-7854-091B-165B6F2D7F87}"/>
              </a:ext>
            </a:extLst>
          </p:cNvPr>
          <p:cNvSpPr txBox="1"/>
          <p:nvPr/>
        </p:nvSpPr>
        <p:spPr>
          <a:xfrm>
            <a:off x="3675925" y="4532941"/>
            <a:ext cx="1370198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1ª Pedro 4:8</a:t>
            </a:r>
          </a:p>
        </p:txBody>
      </p:sp>
      <p:sp>
        <p:nvSpPr>
          <p:cNvPr id="23" name="Google Shape;1603;p126">
            <a:extLst>
              <a:ext uri="{FF2B5EF4-FFF2-40B4-BE49-F238E27FC236}">
                <a16:creationId xmlns:a16="http://schemas.microsoft.com/office/drawing/2014/main" id="{81F4B793-8CE0-C82C-0A6C-CC80C55B7B37}"/>
              </a:ext>
            </a:extLst>
          </p:cNvPr>
          <p:cNvSpPr txBox="1"/>
          <p:nvPr/>
        </p:nvSpPr>
        <p:spPr>
          <a:xfrm>
            <a:off x="5028620" y="3896541"/>
            <a:ext cx="16639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sz="1800" b="1" dirty="0">
                <a:solidFill>
                  <a:srgbClr val="7030A0"/>
                </a:solidFill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Paz y tranquilidad</a:t>
            </a:r>
            <a:endParaRPr sz="2000" dirty="0">
              <a:solidFill>
                <a:srgbClr val="7030A0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24" name="Google Shape;1602;p126">
            <a:extLst>
              <a:ext uri="{FF2B5EF4-FFF2-40B4-BE49-F238E27FC236}">
                <a16:creationId xmlns:a16="http://schemas.microsoft.com/office/drawing/2014/main" id="{C0B27D60-A248-6D68-CC4D-50946DD5D164}"/>
              </a:ext>
            </a:extLst>
          </p:cNvPr>
          <p:cNvSpPr txBox="1"/>
          <p:nvPr/>
        </p:nvSpPr>
        <p:spPr>
          <a:xfrm>
            <a:off x="5330550" y="4415770"/>
            <a:ext cx="1370198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Isaías 26:3</a:t>
            </a:r>
          </a:p>
        </p:txBody>
      </p:sp>
      <p:sp>
        <p:nvSpPr>
          <p:cNvPr id="26" name="Google Shape;1603;p126">
            <a:extLst>
              <a:ext uri="{FF2B5EF4-FFF2-40B4-BE49-F238E27FC236}">
                <a16:creationId xmlns:a16="http://schemas.microsoft.com/office/drawing/2014/main" id="{70ABF492-70A4-9CAC-45A5-AB801ACE2CA6}"/>
              </a:ext>
            </a:extLst>
          </p:cNvPr>
          <p:cNvSpPr txBox="1"/>
          <p:nvPr/>
        </p:nvSpPr>
        <p:spPr>
          <a:xfrm>
            <a:off x="6431645" y="3204440"/>
            <a:ext cx="19984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sz="1800" b="1" dirty="0">
                <a:solidFill>
                  <a:srgbClr val="C00000"/>
                </a:solidFill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Discernimiento y sabiduría</a:t>
            </a:r>
            <a:endParaRPr sz="2000" dirty="0">
              <a:solidFill>
                <a:srgbClr val="C00000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27" name="Google Shape;1602;p126">
            <a:extLst>
              <a:ext uri="{FF2B5EF4-FFF2-40B4-BE49-F238E27FC236}">
                <a16:creationId xmlns:a16="http://schemas.microsoft.com/office/drawing/2014/main" id="{E7BAAE95-1D48-DAF7-CB1E-BA3C420327DF}"/>
              </a:ext>
            </a:extLst>
          </p:cNvPr>
          <p:cNvSpPr txBox="1"/>
          <p:nvPr/>
        </p:nvSpPr>
        <p:spPr>
          <a:xfrm>
            <a:off x="7044260" y="3725132"/>
            <a:ext cx="1370198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Romanos 12:2</a:t>
            </a:r>
          </a:p>
        </p:txBody>
      </p:sp>
      <p:cxnSp>
        <p:nvCxnSpPr>
          <p:cNvPr id="28" name="Google Shape;1608;p126">
            <a:extLst>
              <a:ext uri="{FF2B5EF4-FFF2-40B4-BE49-F238E27FC236}">
                <a16:creationId xmlns:a16="http://schemas.microsoft.com/office/drawing/2014/main" id="{19C7895B-C4FB-A9D1-180C-3BD3D8E09F36}"/>
              </a:ext>
            </a:extLst>
          </p:cNvPr>
          <p:cNvCxnSpPr>
            <a:cxnSpLocks/>
          </p:cNvCxnSpPr>
          <p:nvPr/>
        </p:nvCxnSpPr>
        <p:spPr>
          <a:xfrm rot="10800000">
            <a:off x="5562786" y="2832762"/>
            <a:ext cx="1137964" cy="95097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B0F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1" name="Google Shape;1603;p126">
            <a:extLst>
              <a:ext uri="{FF2B5EF4-FFF2-40B4-BE49-F238E27FC236}">
                <a16:creationId xmlns:a16="http://schemas.microsoft.com/office/drawing/2014/main" id="{0F30E0D1-6403-811B-69B0-CFEE83C0698B}"/>
              </a:ext>
            </a:extLst>
          </p:cNvPr>
          <p:cNvSpPr txBox="1"/>
          <p:nvPr/>
        </p:nvSpPr>
        <p:spPr>
          <a:xfrm>
            <a:off x="6588163" y="2169814"/>
            <a:ext cx="19984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sz="1800" b="1" dirty="0">
                <a:solidFill>
                  <a:srgbClr val="00B050"/>
                </a:solidFill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Capacidad para perdonar</a:t>
            </a:r>
            <a:endParaRPr sz="2000" dirty="0">
              <a:solidFill>
                <a:srgbClr val="00B050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32" name="Google Shape;1602;p126">
            <a:extLst>
              <a:ext uri="{FF2B5EF4-FFF2-40B4-BE49-F238E27FC236}">
                <a16:creationId xmlns:a16="http://schemas.microsoft.com/office/drawing/2014/main" id="{B745F759-3DFD-95DF-4BC0-99E679DAD7F7}"/>
              </a:ext>
            </a:extLst>
          </p:cNvPr>
          <p:cNvSpPr txBox="1"/>
          <p:nvPr/>
        </p:nvSpPr>
        <p:spPr>
          <a:xfrm>
            <a:off x="7240128" y="2680169"/>
            <a:ext cx="1370198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Mateo 6:14</a:t>
            </a:r>
          </a:p>
        </p:txBody>
      </p:sp>
      <p:cxnSp>
        <p:nvCxnSpPr>
          <p:cNvPr id="39" name="Google Shape;1608;p126">
            <a:extLst>
              <a:ext uri="{FF2B5EF4-FFF2-40B4-BE49-F238E27FC236}">
                <a16:creationId xmlns:a16="http://schemas.microsoft.com/office/drawing/2014/main" id="{635E21C8-847C-4864-9A6B-1495C3EFCA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00692" y="2339212"/>
            <a:ext cx="1300059" cy="19983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206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2" name="Google Shape;1603;p126">
            <a:extLst>
              <a:ext uri="{FF2B5EF4-FFF2-40B4-BE49-F238E27FC236}">
                <a16:creationId xmlns:a16="http://schemas.microsoft.com/office/drawing/2014/main" id="{95AD593F-8489-8733-6C46-4639E4C1D11A}"/>
              </a:ext>
            </a:extLst>
          </p:cNvPr>
          <p:cNvSpPr txBox="1"/>
          <p:nvPr/>
        </p:nvSpPr>
        <p:spPr>
          <a:xfrm>
            <a:off x="5424194" y="1193178"/>
            <a:ext cx="267988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sz="1800" b="1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Capacidad para vivir en el presente</a:t>
            </a:r>
            <a:endParaRPr sz="2000" dirty="0">
              <a:solidFill>
                <a:srgbClr val="00B050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43" name="Google Shape;1602;p126">
            <a:extLst>
              <a:ext uri="{FF2B5EF4-FFF2-40B4-BE49-F238E27FC236}">
                <a16:creationId xmlns:a16="http://schemas.microsoft.com/office/drawing/2014/main" id="{7FE2DFEA-105F-DC71-CEDC-F985664D14DA}"/>
              </a:ext>
            </a:extLst>
          </p:cNvPr>
          <p:cNvSpPr txBox="1"/>
          <p:nvPr/>
        </p:nvSpPr>
        <p:spPr>
          <a:xfrm>
            <a:off x="6619226" y="1669512"/>
            <a:ext cx="1370198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Mateo 6:34</a:t>
            </a:r>
          </a:p>
        </p:txBody>
      </p:sp>
      <p:cxnSp>
        <p:nvCxnSpPr>
          <p:cNvPr id="44" name="Google Shape;1608;p126">
            <a:extLst>
              <a:ext uri="{FF2B5EF4-FFF2-40B4-BE49-F238E27FC236}">
                <a16:creationId xmlns:a16="http://schemas.microsoft.com/office/drawing/2014/main" id="{5F6FD9CB-3DA7-DE4F-6CCD-B4427935C29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69729" y="1596665"/>
            <a:ext cx="1069135" cy="858672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7" name="Google Shape;1603;p126">
            <a:extLst>
              <a:ext uri="{FF2B5EF4-FFF2-40B4-BE49-F238E27FC236}">
                <a16:creationId xmlns:a16="http://schemas.microsoft.com/office/drawing/2014/main" id="{C8F3F096-4BB5-DA5A-726D-A5A30A285875}"/>
              </a:ext>
            </a:extLst>
          </p:cNvPr>
          <p:cNvSpPr txBox="1"/>
          <p:nvPr/>
        </p:nvSpPr>
        <p:spPr>
          <a:xfrm>
            <a:off x="3353097" y="874982"/>
            <a:ext cx="2051158" cy="39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s-MX" sz="1800" b="1" dirty="0">
                <a:solidFill>
                  <a:srgbClr val="FF00FF"/>
                </a:solidFill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Gozo y Alegría</a:t>
            </a:r>
            <a:endParaRPr sz="2000" dirty="0">
              <a:solidFill>
                <a:srgbClr val="FF00FF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58" name="Google Shape;1602;p126">
            <a:extLst>
              <a:ext uri="{FF2B5EF4-FFF2-40B4-BE49-F238E27FC236}">
                <a16:creationId xmlns:a16="http://schemas.microsoft.com/office/drawing/2014/main" id="{EC666DD3-7B38-637B-D6CD-4895C922D200}"/>
              </a:ext>
            </a:extLst>
          </p:cNvPr>
          <p:cNvSpPr txBox="1"/>
          <p:nvPr/>
        </p:nvSpPr>
        <p:spPr>
          <a:xfrm>
            <a:off x="3919406" y="1206020"/>
            <a:ext cx="1370198" cy="3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  <a:ea typeface="Nunito"/>
                <a:cs typeface="Nunito"/>
                <a:sym typeface="Nunito"/>
              </a:rPr>
              <a:t>Salmo 16:11</a:t>
            </a:r>
          </a:p>
        </p:txBody>
      </p:sp>
      <p:cxnSp>
        <p:nvCxnSpPr>
          <p:cNvPr id="59" name="Google Shape;1608;p126">
            <a:extLst>
              <a:ext uri="{FF2B5EF4-FFF2-40B4-BE49-F238E27FC236}">
                <a16:creationId xmlns:a16="http://schemas.microsoft.com/office/drawing/2014/main" id="{C5193832-F840-1574-1496-BB027108FC86}"/>
              </a:ext>
            </a:extLst>
          </p:cNvPr>
          <p:cNvCxnSpPr>
            <a:cxnSpLocks/>
          </p:cNvCxnSpPr>
          <p:nvPr/>
        </p:nvCxnSpPr>
        <p:spPr>
          <a:xfrm rot="5400000">
            <a:off x="3922201" y="1805538"/>
            <a:ext cx="819518" cy="48008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7030A0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1" grpId="0"/>
      <p:bldP spid="1602" grpId="0"/>
      <p:bldP spid="1603" grpId="0"/>
      <p:bldP spid="4" grpId="0"/>
      <p:bldP spid="9" grpId="0"/>
      <p:bldP spid="10" grpId="0"/>
      <p:bldP spid="15" grpId="0"/>
      <p:bldP spid="16" grpId="0"/>
      <p:bldP spid="19" grpId="0"/>
      <p:bldP spid="20" grpId="0"/>
      <p:bldP spid="23" grpId="0"/>
      <p:bldP spid="24" grpId="0"/>
      <p:bldP spid="26" grpId="0"/>
      <p:bldP spid="27" grpId="0"/>
      <p:bldP spid="31" grpId="0"/>
      <p:bldP spid="32" grpId="0"/>
      <p:bldP spid="42" grpId="0"/>
      <p:bldP spid="43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65C29A-11AD-C748-DAD8-E3A040647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60"/>
          <a:stretch/>
        </p:blipFill>
        <p:spPr>
          <a:xfrm>
            <a:off x="3668949" y="1073088"/>
            <a:ext cx="1806101" cy="2823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1014;p93">
            <a:extLst>
              <a:ext uri="{FF2B5EF4-FFF2-40B4-BE49-F238E27FC236}">
                <a16:creationId xmlns:a16="http://schemas.microsoft.com/office/drawing/2014/main" id="{25A5B720-616F-F47A-BCF4-8684EB3FC522}"/>
              </a:ext>
            </a:extLst>
          </p:cNvPr>
          <p:cNvPicPr preferRelativeResize="0"/>
          <p:nvPr/>
        </p:nvPicPr>
        <p:blipFill rotWithShape="1">
          <a:blip r:embed="rId4">
            <a:alphaModFix amt="56000"/>
            <a:duotone>
              <a:prstClr val="black"/>
              <a:srgbClr val="FF0000">
                <a:tint val="45000"/>
                <a:satMod val="400000"/>
              </a:srgbClr>
            </a:duotone>
          </a:blip>
          <a:srcRect l="14508" t="32951" r="10161" b="23799"/>
          <a:stretch/>
        </p:blipFill>
        <p:spPr>
          <a:xfrm>
            <a:off x="1370570" y="829777"/>
            <a:ext cx="2220528" cy="6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4D177F-2A2C-69FD-DBA2-A96714879201}"/>
              </a:ext>
            </a:extLst>
          </p:cNvPr>
          <p:cNvSpPr txBox="1"/>
          <p:nvPr/>
        </p:nvSpPr>
        <p:spPr>
          <a:xfrm>
            <a:off x="1889620" y="911981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" panose="02000503040000020004" pitchFamily="2" charset="0"/>
              </a:rPr>
              <a:t>MORAL</a:t>
            </a:r>
          </a:p>
        </p:txBody>
      </p:sp>
      <p:pic>
        <p:nvPicPr>
          <p:cNvPr id="9" name="Google Shape;1014;p93">
            <a:extLst>
              <a:ext uri="{FF2B5EF4-FFF2-40B4-BE49-F238E27FC236}">
                <a16:creationId xmlns:a16="http://schemas.microsoft.com/office/drawing/2014/main" id="{748D0F88-A62C-1FA3-203A-A5418CF46A3E}"/>
              </a:ext>
            </a:extLst>
          </p:cNvPr>
          <p:cNvPicPr preferRelativeResize="0"/>
          <p:nvPr/>
        </p:nvPicPr>
        <p:blipFill rotWithShape="1">
          <a:blip r:embed="rId4">
            <a:alphaModFix amt="56000"/>
            <a:duotone>
              <a:prstClr val="black"/>
              <a:srgbClr val="FFFF00">
                <a:tint val="45000"/>
                <a:satMod val="400000"/>
              </a:srgbClr>
            </a:duotone>
          </a:blip>
          <a:srcRect l="14508" t="32951" r="10161" b="23799"/>
          <a:stretch/>
        </p:blipFill>
        <p:spPr>
          <a:xfrm>
            <a:off x="1020306" y="2799702"/>
            <a:ext cx="2220528" cy="6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8B32D53-9BE3-44BB-4F57-66421B74AEE5}"/>
              </a:ext>
            </a:extLst>
          </p:cNvPr>
          <p:cNvSpPr txBox="1"/>
          <p:nvPr/>
        </p:nvSpPr>
        <p:spPr>
          <a:xfrm>
            <a:off x="1511363" y="285568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" panose="02000503040000020004" pitchFamily="2" charset="0"/>
              </a:rPr>
              <a:t>FÍSICO</a:t>
            </a:r>
          </a:p>
        </p:txBody>
      </p:sp>
      <p:pic>
        <p:nvPicPr>
          <p:cNvPr id="11" name="Google Shape;1014;p93">
            <a:extLst>
              <a:ext uri="{FF2B5EF4-FFF2-40B4-BE49-F238E27FC236}">
                <a16:creationId xmlns:a16="http://schemas.microsoft.com/office/drawing/2014/main" id="{C5A7600B-ABA4-313B-2263-B5032C9BBDAA}"/>
              </a:ext>
            </a:extLst>
          </p:cNvPr>
          <p:cNvPicPr preferRelativeResize="0"/>
          <p:nvPr/>
        </p:nvPicPr>
        <p:blipFill rotWithShape="1">
          <a:blip r:embed="rId4">
            <a:alphaModFix amt="56000"/>
            <a:duotone>
              <a:prstClr val="black"/>
              <a:srgbClr val="00B050">
                <a:tint val="45000"/>
                <a:satMod val="400000"/>
              </a:srgbClr>
            </a:duotone>
          </a:blip>
          <a:srcRect l="14508" t="32951" r="10161" b="23799"/>
          <a:stretch/>
        </p:blipFill>
        <p:spPr>
          <a:xfrm>
            <a:off x="3509392" y="4169725"/>
            <a:ext cx="2453793" cy="6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8E3CB85-3B4A-95C0-D80A-BDBA59AE86FD}"/>
              </a:ext>
            </a:extLst>
          </p:cNvPr>
          <p:cNvSpPr txBox="1"/>
          <p:nvPr/>
        </p:nvSpPr>
        <p:spPr>
          <a:xfrm>
            <a:off x="3795224" y="4257665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" panose="02000503040000020004" pitchFamily="2" charset="0"/>
              </a:rPr>
              <a:t>EMOCIONAL</a:t>
            </a:r>
          </a:p>
        </p:txBody>
      </p:sp>
      <p:pic>
        <p:nvPicPr>
          <p:cNvPr id="13" name="Google Shape;1014;p93">
            <a:extLst>
              <a:ext uri="{FF2B5EF4-FFF2-40B4-BE49-F238E27FC236}">
                <a16:creationId xmlns:a16="http://schemas.microsoft.com/office/drawing/2014/main" id="{D3D36C1D-042C-62B9-6A98-00974B286EE4}"/>
              </a:ext>
            </a:extLst>
          </p:cNvPr>
          <p:cNvPicPr preferRelativeResize="0"/>
          <p:nvPr/>
        </p:nvPicPr>
        <p:blipFill rotWithShape="1">
          <a:blip r:embed="rId4">
            <a:alphaModFix amt="56000"/>
            <a:duotone>
              <a:prstClr val="black"/>
              <a:srgbClr val="00B0F0">
                <a:tint val="45000"/>
                <a:satMod val="400000"/>
              </a:srgbClr>
            </a:duotone>
          </a:blip>
          <a:srcRect l="14508" t="32951" r="10161" b="23799"/>
          <a:stretch/>
        </p:blipFill>
        <p:spPr>
          <a:xfrm>
            <a:off x="5630672" y="969900"/>
            <a:ext cx="2645500" cy="6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3448119-A09A-53A7-7D1B-6B564E55FE96}"/>
              </a:ext>
            </a:extLst>
          </p:cNvPr>
          <p:cNvSpPr txBox="1"/>
          <p:nvPr/>
        </p:nvSpPr>
        <p:spPr>
          <a:xfrm>
            <a:off x="5963104" y="1025886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" panose="02000503040000020004" pitchFamily="2" charset="0"/>
              </a:rPr>
              <a:t>RELACIONAL</a:t>
            </a:r>
          </a:p>
        </p:txBody>
      </p:sp>
      <p:pic>
        <p:nvPicPr>
          <p:cNvPr id="15" name="Google Shape;1014;p93">
            <a:extLst>
              <a:ext uri="{FF2B5EF4-FFF2-40B4-BE49-F238E27FC236}">
                <a16:creationId xmlns:a16="http://schemas.microsoft.com/office/drawing/2014/main" id="{D37D304D-26FA-4B00-316A-9B6B1A4B18D8}"/>
              </a:ext>
            </a:extLst>
          </p:cNvPr>
          <p:cNvPicPr preferRelativeResize="0"/>
          <p:nvPr/>
        </p:nvPicPr>
        <p:blipFill rotWithShape="1">
          <a:blip r:embed="rId4">
            <a:alphaModFix amt="56000"/>
            <a:duotone>
              <a:prstClr val="black"/>
              <a:srgbClr val="7030A0">
                <a:tint val="45000"/>
                <a:satMod val="400000"/>
              </a:srgbClr>
            </a:duotone>
          </a:blip>
          <a:srcRect l="14508" t="32951" r="10161" b="23799"/>
          <a:stretch/>
        </p:blipFill>
        <p:spPr>
          <a:xfrm>
            <a:off x="5903165" y="2641451"/>
            <a:ext cx="2743717" cy="6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7F3B43E-053A-75A3-C966-EA14D1E83B46}"/>
              </a:ext>
            </a:extLst>
          </p:cNvPr>
          <p:cNvSpPr txBox="1"/>
          <p:nvPr/>
        </p:nvSpPr>
        <p:spPr>
          <a:xfrm>
            <a:off x="6216936" y="2723655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" panose="02000503040000020004" pitchFamily="2" charset="0"/>
              </a:rPr>
              <a:t>INTELECTUAL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88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446398" y="527037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849285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88"/>
          <p:cNvSpPr txBox="1">
            <a:spLocks noGrp="1"/>
          </p:cNvSpPr>
          <p:nvPr>
            <p:ph type="ctrTitle"/>
          </p:nvPr>
        </p:nvSpPr>
        <p:spPr>
          <a:xfrm>
            <a:off x="3899400" y="367237"/>
            <a:ext cx="399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1ª Corintios 2:14-15</a:t>
            </a:r>
          </a:p>
        </p:txBody>
      </p:sp>
      <p:pic>
        <p:nvPicPr>
          <p:cNvPr id="941" name="Google Shape;941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220" y="1712922"/>
            <a:ext cx="1838857" cy="173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6284" y="1298790"/>
            <a:ext cx="580793" cy="95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88"/>
          <p:cNvPicPr preferRelativeResize="0"/>
          <p:nvPr/>
        </p:nvPicPr>
        <p:blipFill rotWithShape="1">
          <a:blip r:embed="rId8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88"/>
          <p:cNvPicPr preferRelativeResize="0"/>
          <p:nvPr/>
        </p:nvPicPr>
        <p:blipFill rotWithShape="1">
          <a:blip r:embed="rId8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D374142-ECAF-38A7-CBFB-8D7337DDD7FD}"/>
              </a:ext>
            </a:extLst>
          </p:cNvPr>
          <p:cNvSpPr txBox="1"/>
          <p:nvPr/>
        </p:nvSpPr>
        <p:spPr>
          <a:xfrm>
            <a:off x="2801999" y="1298790"/>
            <a:ext cx="582100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Pero el hombre natural no percibe las cosas que son del Espíritu de Dios, porque para él son locura, y no las puede entender, porque se han de discernir espiritualmente. En cambio, el espiritual juzga todas las cosas; pero él no es juzgado de nadie.</a:t>
            </a:r>
            <a:endParaRPr lang="es-MX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80"/>
          <p:cNvGrpSpPr/>
          <p:nvPr/>
        </p:nvGrpSpPr>
        <p:grpSpPr>
          <a:xfrm>
            <a:off x="2942813" y="3976714"/>
            <a:ext cx="3258375" cy="396736"/>
            <a:chOff x="2942813" y="3976714"/>
            <a:chExt cx="3258375" cy="396736"/>
          </a:xfrm>
        </p:grpSpPr>
        <p:pic>
          <p:nvPicPr>
            <p:cNvPr id="794" name="Google Shape;794;p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42813" y="3976714"/>
              <a:ext cx="1669550" cy="396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4531638" y="3976714"/>
              <a:ext cx="1669550" cy="3967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6" name="Google Shape;796;p80"/>
          <p:cNvGrpSpPr/>
          <p:nvPr/>
        </p:nvGrpSpPr>
        <p:grpSpPr>
          <a:xfrm>
            <a:off x="2961625" y="951764"/>
            <a:ext cx="3258375" cy="396736"/>
            <a:chOff x="2961625" y="951764"/>
            <a:chExt cx="3258375" cy="396736"/>
          </a:xfrm>
        </p:grpSpPr>
        <p:pic>
          <p:nvPicPr>
            <p:cNvPr id="797" name="Google Shape;797;p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2961625" y="951764"/>
              <a:ext cx="1669550" cy="396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p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4550450" y="951764"/>
              <a:ext cx="1669550" cy="3967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9" name="Google Shape;799;p80"/>
          <p:cNvSpPr txBox="1">
            <a:spLocks noGrp="1"/>
          </p:cNvSpPr>
          <p:nvPr>
            <p:ph type="title"/>
          </p:nvPr>
        </p:nvSpPr>
        <p:spPr>
          <a:xfrm>
            <a:off x="2122500" y="1348500"/>
            <a:ext cx="4899000" cy="25325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 espiritual</a:t>
            </a:r>
            <a:br>
              <a:rPr lang="e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br>
              <a:rPr lang="e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 carnal 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1" name="Google Shape;801;p80"/>
          <p:cNvPicPr preferRelativeResize="0"/>
          <p:nvPr/>
        </p:nvPicPr>
        <p:blipFill rotWithShape="1">
          <a:blip r:embed="rId5">
            <a:alphaModFix/>
          </a:blip>
          <a:srcRect l="347" r="357"/>
          <a:stretch/>
        </p:blipFill>
        <p:spPr>
          <a:xfrm>
            <a:off x="1103075" y="1634425"/>
            <a:ext cx="1221725" cy="206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0"/>
          <p:cNvPicPr preferRelativeResize="0"/>
          <p:nvPr/>
        </p:nvPicPr>
        <p:blipFill rotWithShape="1">
          <a:blip r:embed="rId5">
            <a:alphaModFix/>
          </a:blip>
          <a:srcRect l="347" r="357"/>
          <a:stretch/>
        </p:blipFill>
        <p:spPr>
          <a:xfrm flipH="1">
            <a:off x="6819200" y="1634425"/>
            <a:ext cx="1221725" cy="206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27200">
            <a:off x="2678131" y="1113229"/>
            <a:ext cx="3787689" cy="3787689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99"/>
          <p:cNvSpPr txBox="1">
            <a:spLocks noGrp="1"/>
          </p:cNvSpPr>
          <p:nvPr>
            <p:ph type="body" idx="1"/>
          </p:nvPr>
        </p:nvSpPr>
        <p:spPr>
          <a:xfrm>
            <a:off x="225773" y="1570147"/>
            <a:ext cx="3261705" cy="2863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El hombre carnal se enfoca en las cosas terrenales y no puede entender las cosas espirituales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NO ACEPTA LAS COSAS DEL ESPÍRITU DE DIOS</a:t>
            </a:r>
            <a:endParaRPr lang="es-ES" sz="2800" b="1" dirty="0"/>
          </a:p>
        </p:txBody>
      </p:sp>
      <p:sp>
        <p:nvSpPr>
          <p:cNvPr id="1101" name="Google Shape;1101;p99"/>
          <p:cNvSpPr txBox="1">
            <a:spLocks noGrp="1"/>
          </p:cNvSpPr>
          <p:nvPr>
            <p:ph type="body" idx="2"/>
          </p:nvPr>
        </p:nvSpPr>
        <p:spPr>
          <a:xfrm>
            <a:off x="5542052" y="1570147"/>
            <a:ext cx="3261705" cy="273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ES" sz="2400" dirty="0"/>
              <a:t>El hombre espiritual tiene una perspectiva más amplia y puede juzgar todas las cosas desde una perspectiva espiritual.</a:t>
            </a:r>
            <a:endParaRPr sz="2400" dirty="0"/>
          </a:p>
        </p:txBody>
      </p:sp>
      <p:sp>
        <p:nvSpPr>
          <p:cNvPr id="1102" name="Google Shape;1102;p99"/>
          <p:cNvSpPr txBox="1">
            <a:spLocks noGrp="1"/>
          </p:cNvSpPr>
          <p:nvPr>
            <p:ph type="title" idx="3"/>
          </p:nvPr>
        </p:nvSpPr>
        <p:spPr>
          <a:xfrm>
            <a:off x="837747" y="837957"/>
            <a:ext cx="24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CARNAL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3" name="Google Shape;1103;p99"/>
          <p:cNvSpPr txBox="1">
            <a:spLocks noGrp="1"/>
          </p:cNvSpPr>
          <p:nvPr>
            <p:ph type="title" idx="4"/>
          </p:nvPr>
        </p:nvSpPr>
        <p:spPr>
          <a:xfrm>
            <a:off x="5542052" y="794735"/>
            <a:ext cx="24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04" name="Google Shape;1104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2725" y="3096242"/>
            <a:ext cx="713750" cy="8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1265" y="1316510"/>
            <a:ext cx="549963" cy="16656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5D4359F-D528-4521-797F-4CAC5F932C33}"/>
              </a:ext>
            </a:extLst>
          </p:cNvPr>
          <p:cNvSpPr txBox="1"/>
          <p:nvPr/>
        </p:nvSpPr>
        <p:spPr>
          <a:xfrm>
            <a:off x="3284448" y="333070"/>
            <a:ext cx="2645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Romanos 8:5-8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>
          <a:extLst>
            <a:ext uri="{FF2B5EF4-FFF2-40B4-BE49-F238E27FC236}">
              <a16:creationId xmlns:a16="http://schemas.microsoft.com/office/drawing/2014/main" id="{8994BDC7-F2BC-68C1-6DA0-83E9AE36A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99">
            <a:extLst>
              <a:ext uri="{FF2B5EF4-FFF2-40B4-BE49-F238E27FC236}">
                <a16:creationId xmlns:a16="http://schemas.microsoft.com/office/drawing/2014/main" id="{6491DF7D-6DC9-4283-B021-C3594884CA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27200">
            <a:off x="2678131" y="1113229"/>
            <a:ext cx="3787689" cy="3787689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99">
            <a:extLst>
              <a:ext uri="{FF2B5EF4-FFF2-40B4-BE49-F238E27FC236}">
                <a16:creationId xmlns:a16="http://schemas.microsoft.com/office/drawing/2014/main" id="{169DCE2E-C817-DBF1-6E5E-9651022DF9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773" y="1570147"/>
            <a:ext cx="3261705" cy="2863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Falta de fe y de conexión con el Espíritu Santo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b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effectLst/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Falta un "filtro" que les permita ver y entender las cosas espirituales</a:t>
            </a:r>
            <a:endParaRPr lang="es-ES" sz="3200" b="1" dirty="0"/>
          </a:p>
        </p:txBody>
      </p:sp>
      <p:sp>
        <p:nvSpPr>
          <p:cNvPr id="1101" name="Google Shape;1101;p99">
            <a:extLst>
              <a:ext uri="{FF2B5EF4-FFF2-40B4-BE49-F238E27FC236}">
                <a16:creationId xmlns:a16="http://schemas.microsoft.com/office/drawing/2014/main" id="{E920B371-F94B-769E-C57C-161A6CD0214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542052" y="1570147"/>
            <a:ext cx="3261705" cy="273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ES" sz="2400" dirty="0"/>
              <a:t>La conexión con el Espíritu Santo permite a las personas entender y experimentar las cosas espirituales.</a:t>
            </a:r>
            <a:endParaRPr sz="2400" dirty="0"/>
          </a:p>
        </p:txBody>
      </p:sp>
      <p:sp>
        <p:nvSpPr>
          <p:cNvPr id="1102" name="Google Shape;1102;p99">
            <a:extLst>
              <a:ext uri="{FF2B5EF4-FFF2-40B4-BE49-F238E27FC236}">
                <a16:creationId xmlns:a16="http://schemas.microsoft.com/office/drawing/2014/main" id="{012D28A3-F651-48C2-E514-641054D51D90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837747" y="837957"/>
            <a:ext cx="24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CARNAL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3" name="Google Shape;1103;p99">
            <a:extLst>
              <a:ext uri="{FF2B5EF4-FFF2-40B4-BE49-F238E27FC236}">
                <a16:creationId xmlns:a16="http://schemas.microsoft.com/office/drawing/2014/main" id="{5B47100C-E985-A772-B437-89227231A864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5542052" y="794735"/>
            <a:ext cx="249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0636BE-F6F3-AC04-CE79-4EB4E8701956}"/>
              </a:ext>
            </a:extLst>
          </p:cNvPr>
          <p:cNvSpPr txBox="1"/>
          <p:nvPr/>
        </p:nvSpPr>
        <p:spPr>
          <a:xfrm>
            <a:off x="3284448" y="333070"/>
            <a:ext cx="2645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2ª Corintios 5:17</a:t>
            </a:r>
          </a:p>
        </p:txBody>
      </p:sp>
      <p:pic>
        <p:nvPicPr>
          <p:cNvPr id="2" name="Google Shape;1566;p123">
            <a:extLst>
              <a:ext uri="{FF2B5EF4-FFF2-40B4-BE49-F238E27FC236}">
                <a16:creationId xmlns:a16="http://schemas.microsoft.com/office/drawing/2014/main" id="{ADF65886-B3C3-997D-5ABC-6BD534D2B6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-7503"/>
          <a:stretch/>
        </p:blipFill>
        <p:spPr>
          <a:xfrm flipH="1">
            <a:off x="4114111" y="1388749"/>
            <a:ext cx="1324400" cy="190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0;p123">
            <a:extLst>
              <a:ext uri="{FF2B5EF4-FFF2-40B4-BE49-F238E27FC236}">
                <a16:creationId xmlns:a16="http://schemas.microsoft.com/office/drawing/2014/main" id="{A2BAA9B7-D397-965F-D019-F13789617C4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496276" y="2801512"/>
            <a:ext cx="1412449" cy="978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358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1144;p103"/>
          <p:cNvPicPr preferRelativeResize="0"/>
          <p:nvPr/>
        </p:nvPicPr>
        <p:blipFill rotWithShape="1">
          <a:blip r:embed="rId3">
            <a:alphaModFix amt="56000"/>
            <a:duotone>
              <a:prstClr val="black"/>
              <a:schemeClr val="bg2">
                <a:tint val="45000"/>
                <a:satMod val="400000"/>
              </a:schemeClr>
            </a:duotone>
          </a:blip>
          <a:srcRect l="14508" t="32951" r="10161" b="23799"/>
          <a:stretch/>
        </p:blipFill>
        <p:spPr>
          <a:xfrm rot="16200000">
            <a:off x="-106327" y="2492625"/>
            <a:ext cx="148572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103"/>
          <p:cNvSpPr txBox="1"/>
          <p:nvPr/>
        </p:nvSpPr>
        <p:spPr>
          <a:xfrm>
            <a:off x="1257912" y="1020010"/>
            <a:ext cx="282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rPr>
              <a:t>ESPIRITUALES</a:t>
            </a:r>
            <a:endParaRPr sz="2400" dirty="0">
              <a:solidFill>
                <a:schemeClr val="dk2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1152" name="Google Shape;1152;p103"/>
          <p:cNvSpPr txBox="1"/>
          <p:nvPr/>
        </p:nvSpPr>
        <p:spPr>
          <a:xfrm>
            <a:off x="1257912" y="3578871"/>
            <a:ext cx="282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2060"/>
                </a:solidFill>
                <a:latin typeface="Aref Ruqaa"/>
                <a:ea typeface="Aref Ruqaa"/>
                <a:cs typeface="Aref Ruqaa"/>
                <a:sym typeface="Aref Ruqaa"/>
              </a:rPr>
              <a:t>CARNALES</a:t>
            </a:r>
            <a:endParaRPr sz="2400" dirty="0">
              <a:solidFill>
                <a:srgbClr val="002060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sp>
        <p:nvSpPr>
          <p:cNvPr id="1155" name="Google Shape;1155;p103"/>
          <p:cNvSpPr txBox="1"/>
          <p:nvPr/>
        </p:nvSpPr>
        <p:spPr>
          <a:xfrm>
            <a:off x="3485074" y="70125"/>
            <a:ext cx="5192226" cy="257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 La relación con Dios y la fe en Jesucristo</a:t>
            </a:r>
          </a:p>
          <a:p>
            <a:pPr lvl="0"/>
            <a:r>
              <a:rPr lang="es-ES" sz="18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 La oración y la comunión con Dios</a:t>
            </a:r>
          </a:p>
          <a:p>
            <a:pPr lvl="0"/>
            <a:r>
              <a:rPr lang="es-ES" sz="18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 La lectura y la meditación en la Palabra</a:t>
            </a:r>
          </a:p>
          <a:p>
            <a:pPr lvl="0"/>
            <a:r>
              <a:rPr lang="es-ES" sz="18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 La adoración y la alabanza a Dios</a:t>
            </a:r>
          </a:p>
          <a:p>
            <a:pPr lvl="0"/>
            <a:r>
              <a:rPr lang="es-ES" sz="18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 La obra del Espíritu Santo en la vida de las personas</a:t>
            </a:r>
          </a:p>
          <a:p>
            <a:pPr lvl="0"/>
            <a:r>
              <a:rPr lang="es-ES" sz="18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- La vida eterna y la esperanza de la resurrección</a:t>
            </a:r>
          </a:p>
        </p:txBody>
      </p:sp>
      <p:sp>
        <p:nvSpPr>
          <p:cNvPr id="1156" name="Google Shape;1156;p103"/>
          <p:cNvSpPr txBox="1"/>
          <p:nvPr/>
        </p:nvSpPr>
        <p:spPr>
          <a:xfrm rot="16200000">
            <a:off x="10633" y="2463175"/>
            <a:ext cx="121211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rPr>
              <a:t>COSAS</a:t>
            </a:r>
            <a:endParaRPr sz="2000" b="1" dirty="0">
              <a:solidFill>
                <a:schemeClr val="dk2"/>
              </a:solidFill>
              <a:latin typeface="Aref Ruqaa"/>
              <a:ea typeface="Aref Ruqaa"/>
              <a:cs typeface="Aref Ruqaa"/>
              <a:sym typeface="Aref Ruqaa"/>
            </a:endParaRPr>
          </a:p>
        </p:txBody>
      </p:sp>
      <p:cxnSp>
        <p:nvCxnSpPr>
          <p:cNvPr id="1157" name="Google Shape;1157;p103"/>
          <p:cNvCxnSpPr>
            <a:cxnSpLocks/>
            <a:stCxn id="1156" idx="2"/>
            <a:endCxn id="1146" idx="1"/>
          </p:cNvCxnSpPr>
          <p:nvPr/>
        </p:nvCxnSpPr>
        <p:spPr>
          <a:xfrm flipV="1">
            <a:off x="903039" y="1306360"/>
            <a:ext cx="354873" cy="144316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59" name="Google Shape;1159;p103"/>
          <p:cNvCxnSpPr>
            <a:cxnSpLocks/>
            <a:stCxn id="1156" idx="2"/>
            <a:endCxn id="1152" idx="1"/>
          </p:cNvCxnSpPr>
          <p:nvPr/>
        </p:nvCxnSpPr>
        <p:spPr>
          <a:xfrm>
            <a:off x="903039" y="2749525"/>
            <a:ext cx="354873" cy="111569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1162" name="Google Shape;1162;p103"/>
          <p:cNvPicPr preferRelativeResize="0"/>
          <p:nvPr/>
        </p:nvPicPr>
        <p:blipFill rotWithShape="1">
          <a:blip r:embed="rId4">
            <a:alphaModFix/>
          </a:blip>
          <a:srcRect l="-2042" r="-2680"/>
          <a:stretch/>
        </p:blipFill>
        <p:spPr>
          <a:xfrm flipH="1">
            <a:off x="251337" y="846584"/>
            <a:ext cx="770400" cy="62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DDE94B-EC65-AB89-9FF4-64D0B3AC7B57}"/>
              </a:ext>
            </a:extLst>
          </p:cNvPr>
          <p:cNvSpPr txBox="1"/>
          <p:nvPr/>
        </p:nvSpPr>
        <p:spPr>
          <a:xfrm>
            <a:off x="291249" y="277263"/>
            <a:ext cx="3122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1ª Corintios 2:10-16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901EAB2-9065-EB81-FAAF-D65EF923377A}"/>
              </a:ext>
            </a:extLst>
          </p:cNvPr>
          <p:cNvSpPr txBox="1"/>
          <p:nvPr/>
        </p:nvSpPr>
        <p:spPr>
          <a:xfrm>
            <a:off x="262275" y="4380524"/>
            <a:ext cx="2828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defRPr>
            </a:lvl1pPr>
          </a:lstStyle>
          <a:p>
            <a:r>
              <a:rPr lang="es-MX" dirty="0"/>
              <a:t>1ª Juan 2:15-17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255329E-EDB1-6613-D4B2-F627F94F4B8D}"/>
              </a:ext>
            </a:extLst>
          </p:cNvPr>
          <p:cNvSpPr txBox="1"/>
          <p:nvPr/>
        </p:nvSpPr>
        <p:spPr>
          <a:xfrm>
            <a:off x="3503740" y="2597184"/>
            <a:ext cx="5459507" cy="242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>
                <a:solidFill>
                  <a:schemeClr val="dk1"/>
                </a:solidFill>
                <a:latin typeface="Nunito"/>
                <a:ea typeface="Nunito"/>
                <a:cs typeface="Nunito"/>
              </a:defRPr>
            </a:lvl1pPr>
          </a:lstStyle>
          <a:p>
            <a:r>
              <a:rPr lang="es-ES" dirty="0">
                <a:solidFill>
                  <a:srgbClr val="002060"/>
                </a:solidFill>
              </a:rPr>
              <a:t>- Las necesidades básicas como la comida, el agua y el refugio</a:t>
            </a:r>
          </a:p>
          <a:p>
            <a:r>
              <a:rPr lang="es-ES" dirty="0">
                <a:solidFill>
                  <a:srgbClr val="002060"/>
                </a:solidFill>
              </a:rPr>
              <a:t>- Las relaciones humanas y las interacciones sociales</a:t>
            </a:r>
          </a:p>
          <a:p>
            <a:r>
              <a:rPr lang="es-ES" dirty="0">
                <a:solidFill>
                  <a:srgbClr val="002060"/>
                </a:solidFill>
              </a:rPr>
              <a:t>- El trabajo y la ocupación</a:t>
            </a:r>
          </a:p>
          <a:p>
            <a:r>
              <a:rPr lang="es-ES" dirty="0">
                <a:solidFill>
                  <a:srgbClr val="002060"/>
                </a:solidFill>
              </a:rPr>
              <a:t>- Los placeres y las diversiones del mundo</a:t>
            </a:r>
          </a:p>
          <a:p>
            <a:r>
              <a:rPr lang="es-ES" dirty="0">
                <a:solidFill>
                  <a:srgbClr val="002060"/>
                </a:solidFill>
              </a:rPr>
              <a:t>- Las preocupaciones y los problemas del mundo</a:t>
            </a:r>
          </a:p>
        </p:txBody>
      </p:sp>
      <p:sp>
        <p:nvSpPr>
          <p:cNvPr id="37" name="Abrir llave 36">
            <a:extLst>
              <a:ext uri="{FF2B5EF4-FFF2-40B4-BE49-F238E27FC236}">
                <a16:creationId xmlns:a16="http://schemas.microsoft.com/office/drawing/2014/main" id="{FD1B6EEA-D7B7-19D0-3180-2CD28DE9BE19}"/>
              </a:ext>
            </a:extLst>
          </p:cNvPr>
          <p:cNvSpPr/>
          <p:nvPr/>
        </p:nvSpPr>
        <p:spPr>
          <a:xfrm>
            <a:off x="3344595" y="277263"/>
            <a:ext cx="164607" cy="2115063"/>
          </a:xfrm>
          <a:prstGeom prst="leftBrac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Abrir llave 37">
            <a:extLst>
              <a:ext uri="{FF2B5EF4-FFF2-40B4-BE49-F238E27FC236}">
                <a16:creationId xmlns:a16="http://schemas.microsoft.com/office/drawing/2014/main" id="{BF45108E-2269-065F-1668-74BDC8C5769C}"/>
              </a:ext>
            </a:extLst>
          </p:cNvPr>
          <p:cNvSpPr/>
          <p:nvPr/>
        </p:nvSpPr>
        <p:spPr>
          <a:xfrm>
            <a:off x="3384211" y="2834589"/>
            <a:ext cx="164607" cy="1964878"/>
          </a:xfrm>
          <a:prstGeom prst="lef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04"/>
          <p:cNvSpPr txBox="1">
            <a:spLocks noGrp="1"/>
          </p:cNvSpPr>
          <p:nvPr>
            <p:ph type="title"/>
          </p:nvPr>
        </p:nvSpPr>
        <p:spPr>
          <a:xfrm>
            <a:off x="467833" y="1551451"/>
            <a:ext cx="4146986" cy="21429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</a:t>
            </a:r>
            <a:r>
              <a:rPr lang="e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cosas terrenales, son malas?</a:t>
            </a:r>
            <a:endParaRPr sz="4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70" name="Google Shape;1170;p104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5455575" y="798451"/>
            <a:ext cx="2363700" cy="3546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71" name="Google Shape;1171;p104"/>
          <p:cNvGrpSpPr/>
          <p:nvPr/>
        </p:nvGrpSpPr>
        <p:grpSpPr>
          <a:xfrm>
            <a:off x="5369726" y="405764"/>
            <a:ext cx="2527636" cy="1145686"/>
            <a:chOff x="5369726" y="405764"/>
            <a:chExt cx="2527636" cy="1145686"/>
          </a:xfrm>
        </p:grpSpPr>
        <p:pic>
          <p:nvPicPr>
            <p:cNvPr id="1172" name="Google Shape;1172;p1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674875" flipH="1">
              <a:off x="5290195" y="822364"/>
              <a:ext cx="1315098" cy="31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3" name="Google Shape;1173;p10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674876">
              <a:off x="6575350" y="431719"/>
              <a:ext cx="124150" cy="122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4" name="Google Shape;1174;p1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674875">
              <a:off x="6661795" y="822364"/>
              <a:ext cx="1315098" cy="312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5" name="Google Shape;1175;p104"/>
          <p:cNvGrpSpPr/>
          <p:nvPr/>
        </p:nvGrpSpPr>
        <p:grpSpPr>
          <a:xfrm rot="10800000" flipH="1">
            <a:off x="5373601" y="3601464"/>
            <a:ext cx="2527636" cy="1145686"/>
            <a:chOff x="5369726" y="405764"/>
            <a:chExt cx="2527636" cy="1145686"/>
          </a:xfrm>
        </p:grpSpPr>
        <p:pic>
          <p:nvPicPr>
            <p:cNvPr id="1176" name="Google Shape;1176;p1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674875" flipH="1">
              <a:off x="5290195" y="822364"/>
              <a:ext cx="1315098" cy="31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" name="Google Shape;1177;p10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674876">
              <a:off x="6575350" y="431719"/>
              <a:ext cx="124150" cy="122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8" name="Google Shape;1178;p1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674875">
              <a:off x="6661795" y="822364"/>
              <a:ext cx="1315098" cy="312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89"/>
          <p:cNvSpPr txBox="1">
            <a:spLocks noGrp="1"/>
          </p:cNvSpPr>
          <p:nvPr>
            <p:ph type="title" idx="6"/>
          </p:nvPr>
        </p:nvSpPr>
        <p:spPr>
          <a:xfrm>
            <a:off x="567335" y="552896"/>
            <a:ext cx="8009330" cy="28601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 dirty="0"/>
              <a:t>Consideremos que las cosas terrenales en sí mismas no son malas. De hecho, Dios creó el mundo y todas las cosas que hay en él, y las consideró "buenas" (</a:t>
            </a:r>
            <a:r>
              <a:rPr lang="es-ES" sz="2600" b="1" dirty="0"/>
              <a:t>Génesis 1:31</a:t>
            </a:r>
            <a:r>
              <a:rPr lang="es-ES" sz="2600" dirty="0"/>
              <a:t>). El problema surge cuando las cosas terrenales se convierten en el centro de nuestra atención y prioridad, y nos alejan de Dios y de las cosas espirituales</a:t>
            </a:r>
            <a:endParaRPr sz="2600" dirty="0"/>
          </a:p>
        </p:txBody>
      </p:sp>
      <p:pic>
        <p:nvPicPr>
          <p:cNvPr id="16" name="Google Shape;935;p88">
            <a:extLst>
              <a:ext uri="{FF2B5EF4-FFF2-40B4-BE49-F238E27FC236}">
                <a16:creationId xmlns:a16="http://schemas.microsoft.com/office/drawing/2014/main" id="{F1850308-DCA6-B0CB-9600-C943368CC52D}"/>
              </a:ext>
            </a:extLst>
          </p:cNvPr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2160950" y="3880887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49CC5FA-63F4-61DB-8C48-96CDBD243193}"/>
              </a:ext>
            </a:extLst>
          </p:cNvPr>
          <p:cNvSpPr txBox="1"/>
          <p:nvPr/>
        </p:nvSpPr>
        <p:spPr>
          <a:xfrm>
            <a:off x="3273262" y="3998330"/>
            <a:ext cx="2394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" panose="02000503040000020004" pitchFamily="2" charset="0"/>
                <a:ea typeface="Aptos" panose="020B0004020202020204" pitchFamily="34" charset="0"/>
                <a:cs typeface="Arial" panose="020B0604020202020204" pitchFamily="34" charset="0"/>
              </a:rPr>
              <a:t>Mateo 6:25-34</a:t>
            </a: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0"/>
          <p:cNvSpPr txBox="1">
            <a:spLocks noGrp="1"/>
          </p:cNvSpPr>
          <p:nvPr>
            <p:ph type="title"/>
          </p:nvPr>
        </p:nvSpPr>
        <p:spPr>
          <a:xfrm>
            <a:off x="411651" y="1808493"/>
            <a:ext cx="2151300" cy="9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 71:5-6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7" name="Google Shape;967;p90"/>
          <p:cNvSpPr txBox="1">
            <a:spLocks noGrp="1"/>
          </p:cNvSpPr>
          <p:nvPr>
            <p:ph type="title" idx="2"/>
          </p:nvPr>
        </p:nvSpPr>
        <p:spPr>
          <a:xfrm>
            <a:off x="3192413" y="1808493"/>
            <a:ext cx="2147400" cy="9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2:41-52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" name="Google Shape;969;p90"/>
          <p:cNvSpPr txBox="1">
            <a:spLocks noGrp="1"/>
          </p:cNvSpPr>
          <p:nvPr>
            <p:ph type="title" idx="4"/>
          </p:nvPr>
        </p:nvSpPr>
        <p:spPr>
          <a:xfrm>
            <a:off x="5582093" y="1670266"/>
            <a:ext cx="3019785" cy="1221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 Corintios 14:20</a:t>
            </a:r>
            <a:b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1a Corintios 13:11</a:t>
            </a:r>
            <a:b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Hebreos 5:13-14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1" name="Google Shape;971;p90"/>
          <p:cNvSpPr txBox="1">
            <a:spLocks noGrp="1"/>
          </p:cNvSpPr>
          <p:nvPr>
            <p:ph type="title" idx="6"/>
          </p:nvPr>
        </p:nvSpPr>
        <p:spPr>
          <a:xfrm>
            <a:off x="401024" y="251528"/>
            <a:ext cx="374567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Madurez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Espiritual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2" name="Google Shape;97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540" y="838844"/>
            <a:ext cx="457730" cy="9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7400" y="1081333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9742" y="934725"/>
            <a:ext cx="457730" cy="7622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16EDE68-5063-BB7F-1C0E-EA6A3C4311F2}"/>
              </a:ext>
            </a:extLst>
          </p:cNvPr>
          <p:cNvSpPr txBox="1"/>
          <p:nvPr/>
        </p:nvSpPr>
        <p:spPr>
          <a:xfrm>
            <a:off x="910989" y="3235339"/>
            <a:ext cx="7322022" cy="163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dk2"/>
              </a:buClr>
              <a:buSzPts val="4000"/>
              <a:buFont typeface="Aref Ruqaa"/>
              <a:buNone/>
              <a:defRPr sz="3000" b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ef Ruqaa"/>
                <a:ea typeface="Aref Ruqaa"/>
                <a:cs typeface="Aref Ruqaa"/>
                <a:sym typeface="Aref Ruqaa"/>
              </a:defRPr>
            </a:lvl1pPr>
            <a:lvl2pPr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pPr algn="ctr"/>
            <a:r>
              <a:rPr lang="es-ES" sz="2000" dirty="0">
                <a:solidFill>
                  <a:schemeClr val="tx1">
                    <a:lumMod val="50000"/>
                  </a:schemeClr>
                </a:solidFill>
                <a:effectLst/>
              </a:rPr>
              <a:t>La fe y la relación con Dios son accesibles para personas de todas las edades, sin embargo, es importante destacar que la madurez espiritual es un proceso que se desarrolla a lo largo de la vida, y que requiere dedicación, disciplina y una relación cercana con Dios</a:t>
            </a:r>
            <a:endParaRPr lang="es-MX" sz="2000" dirty="0">
              <a:solidFill>
                <a:schemeClr val="tx1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663</Words>
  <Application>Microsoft Office PowerPoint</Application>
  <PresentationFormat>Presentación en pantalla (16:9)</PresentationFormat>
  <Paragraphs>100</Paragraphs>
  <Slides>18</Slides>
  <Notes>18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MV Boli</vt:lpstr>
      <vt:lpstr>Arial</vt:lpstr>
      <vt:lpstr>Congenial</vt:lpstr>
      <vt:lpstr>Aref Ruqaa</vt:lpstr>
      <vt:lpstr>Poppins</vt:lpstr>
      <vt:lpstr>Anaheim</vt:lpstr>
      <vt:lpstr>Nunito</vt:lpstr>
      <vt:lpstr>Language Arts for High School - 9th Grade: POV and Narrative Voice by Slidesgo</vt:lpstr>
      <vt:lpstr>La Madurez Cristiana  evita  la vida carnal </vt:lpstr>
      <vt:lpstr>1ª Corintios 2:14-15</vt:lpstr>
      <vt:lpstr>Soy espiritual o Soy carnal </vt:lpstr>
      <vt:lpstr>CARNAL</vt:lpstr>
      <vt:lpstr>CARNAL</vt:lpstr>
      <vt:lpstr>Presentación de PowerPoint</vt:lpstr>
      <vt:lpstr>Las cosas terrenales, son malas?</vt:lpstr>
      <vt:lpstr>Consideremos que las cosas terrenales en sí mismas no son malas. De hecho, Dios creó el mundo y todas las cosas que hay en él, y las consideró "buenas" (Génesis 1:31). El problema surge cuando las cosas terrenales se convierten en el centro de nuestra atención y prioridad, y nos alejan de Dios y de las cosas espirituales</vt:lpstr>
      <vt:lpstr>Salmo 71:5-6</vt:lpstr>
      <vt:lpstr>Avanza a la Madurez</vt:lpstr>
      <vt:lpstr>Presentación de PowerPoint</vt:lpstr>
      <vt:lpstr>Presentación de PowerPoint</vt:lpstr>
      <vt:lpstr>La fe y la relación con Dios son accesibles para personas de todas las edades y niveles de madurez. Sin embargo, es importante destacar que la madurez espiritual es un camino de transformación que se desarrolla a lo largo de la vida, y que requiere dedicación, disciplina y una relación cercana con Dios</vt:lpstr>
      <vt:lpstr>Reconocer Pecado</vt:lpstr>
      <vt:lpstr>Madurez  y  Fruto</vt:lpstr>
      <vt:lpstr>Fruto del Espíritu</vt:lpstr>
      <vt:lpstr>Frutos de Madurez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King Noha PZ</dc:creator>
  <cp:lastModifiedBy>Haniel Pérez</cp:lastModifiedBy>
  <cp:revision>10</cp:revision>
  <dcterms:modified xsi:type="dcterms:W3CDTF">2025-03-01T03:27:00Z</dcterms:modified>
</cp:coreProperties>
</file>