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66" r:id="rId2"/>
    <p:sldId id="276" r:id="rId3"/>
    <p:sldId id="278" r:id="rId4"/>
    <p:sldId id="277" r:id="rId5"/>
    <p:sldId id="267" r:id="rId6"/>
    <p:sldId id="257" r:id="rId7"/>
    <p:sldId id="261" r:id="rId8"/>
    <p:sldId id="279" r:id="rId9"/>
    <p:sldId id="282" r:id="rId10"/>
    <p:sldId id="281" r:id="rId11"/>
    <p:sldId id="280"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79" d="100"/>
          <a:sy n="79" d="100"/>
        </p:scale>
        <p:origin x="7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5486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0537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2157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7869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957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03881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96030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1493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3834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8/21/2024</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7788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2642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8621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9484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1637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1735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8775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9942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75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8/21/2024</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9935830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2DBA8-EC11-4E5A-8089-4F2F261652F1}"/>
              </a:ext>
            </a:extLst>
          </p:cNvPr>
          <p:cNvSpPr>
            <a:spLocks noGrp="1"/>
          </p:cNvSpPr>
          <p:nvPr>
            <p:ph type="ctrTitle"/>
          </p:nvPr>
        </p:nvSpPr>
        <p:spPr>
          <a:xfrm>
            <a:off x="2133624" y="288787"/>
            <a:ext cx="4876749" cy="2087069"/>
          </a:xfrm>
        </p:spPr>
        <p:txBody>
          <a:bodyPr>
            <a:noAutofit/>
          </a:bodyPr>
          <a:lstStyle/>
          <a:p>
            <a:pPr algn="ctr"/>
            <a:r>
              <a:rPr lang="es-MX" b="1" dirty="0">
                <a:effectLst>
                  <a:outerShdw blurRad="38100" dist="38100" dir="2700000" algn="tl">
                    <a:srgbClr val="000000">
                      <a:alpha val="43137"/>
                    </a:srgbClr>
                  </a:outerShdw>
                </a:effectLst>
              </a:rPr>
              <a:t>EL AYUNO</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Isaías 58:1-9</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 </a:t>
            </a:r>
          </a:p>
        </p:txBody>
      </p:sp>
      <p:pic>
        <p:nvPicPr>
          <p:cNvPr id="4" name="Imagen 3">
            <a:extLst>
              <a:ext uri="{FF2B5EF4-FFF2-40B4-BE49-F238E27FC236}">
                <a16:creationId xmlns:a16="http://schemas.microsoft.com/office/drawing/2014/main" id="{A2690325-2F04-4353-8A76-26DF44DA6707}"/>
              </a:ext>
            </a:extLst>
          </p:cNvPr>
          <p:cNvPicPr>
            <a:picLocks noChangeAspect="1"/>
          </p:cNvPicPr>
          <p:nvPr/>
        </p:nvPicPr>
        <p:blipFill>
          <a:blip r:embed="rId2"/>
          <a:stretch>
            <a:fillRect/>
          </a:stretch>
        </p:blipFill>
        <p:spPr>
          <a:xfrm rot="614409">
            <a:off x="564621" y="1877578"/>
            <a:ext cx="2800966" cy="186391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Imagen 2">
            <a:extLst>
              <a:ext uri="{FF2B5EF4-FFF2-40B4-BE49-F238E27FC236}">
                <a16:creationId xmlns:a16="http://schemas.microsoft.com/office/drawing/2014/main" id="{9D915D10-B485-06FE-6564-05E7A150081F}"/>
              </a:ext>
            </a:extLst>
          </p:cNvPr>
          <p:cNvPicPr>
            <a:picLocks noChangeAspect="1"/>
          </p:cNvPicPr>
          <p:nvPr/>
        </p:nvPicPr>
        <p:blipFill>
          <a:blip r:embed="rId3"/>
          <a:stretch>
            <a:fillRect/>
          </a:stretch>
        </p:blipFill>
        <p:spPr>
          <a:xfrm>
            <a:off x="5298001" y="1859521"/>
            <a:ext cx="3424744" cy="192190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Imagen 4">
            <a:extLst>
              <a:ext uri="{FF2B5EF4-FFF2-40B4-BE49-F238E27FC236}">
                <a16:creationId xmlns:a16="http://schemas.microsoft.com/office/drawing/2014/main" id="{E5DB7338-5A21-7C1B-0CCE-CA119D035DB9}"/>
              </a:ext>
            </a:extLst>
          </p:cNvPr>
          <p:cNvPicPr>
            <a:picLocks noChangeAspect="1"/>
          </p:cNvPicPr>
          <p:nvPr/>
        </p:nvPicPr>
        <p:blipFill>
          <a:blip r:embed="rId4"/>
          <a:stretch>
            <a:fillRect/>
          </a:stretch>
        </p:blipFill>
        <p:spPr>
          <a:xfrm rot="355857">
            <a:off x="2240631" y="4177761"/>
            <a:ext cx="4514850" cy="230505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35604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F9C740-31D4-2EC0-90E2-7C631762EB4B}"/>
              </a:ext>
            </a:extLst>
          </p:cNvPr>
          <p:cNvSpPr txBox="1"/>
          <p:nvPr/>
        </p:nvSpPr>
        <p:spPr>
          <a:xfrm>
            <a:off x="535021" y="1169171"/>
            <a:ext cx="7762673" cy="2246769"/>
          </a:xfrm>
          <a:prstGeom prst="rect">
            <a:avLst/>
          </a:prstGeom>
          <a:noFill/>
        </p:spPr>
        <p:txBody>
          <a:bodyPr wrap="square">
            <a:spAutoFit/>
          </a:bodyPr>
          <a:lstStyle/>
          <a:p>
            <a:pPr algn="just"/>
            <a:r>
              <a:rPr lang="es-ES" sz="2800" b="1" dirty="0"/>
              <a:t>Ayuno Parcial</a:t>
            </a:r>
            <a:r>
              <a:rPr lang="es-ES" sz="2800" dirty="0"/>
              <a:t>: Consiste en abstenerse de ciertos tipos de alimentos en lugar de todos. Un ejemplo es el ayuno de Daniel, quien evitó comer manjares, carne y vino durante tres semanas. </a:t>
            </a:r>
          </a:p>
          <a:p>
            <a:pPr algn="r"/>
            <a:r>
              <a:rPr lang="es-ES" sz="2800" dirty="0"/>
              <a:t>Daniel 1:8-16</a:t>
            </a:r>
          </a:p>
        </p:txBody>
      </p:sp>
      <p:sp>
        <p:nvSpPr>
          <p:cNvPr id="4" name="Título 1">
            <a:extLst>
              <a:ext uri="{FF2B5EF4-FFF2-40B4-BE49-F238E27FC236}">
                <a16:creationId xmlns:a16="http://schemas.microsoft.com/office/drawing/2014/main" id="{E322D7D8-1C5A-3EEB-7065-E08E4EC7CBED}"/>
              </a:ext>
            </a:extLst>
          </p:cNvPr>
          <p:cNvSpPr>
            <a:spLocks noGrp="1"/>
          </p:cNvSpPr>
          <p:nvPr>
            <p:ph type="title"/>
          </p:nvPr>
        </p:nvSpPr>
        <p:spPr>
          <a:xfrm>
            <a:off x="868195" y="192973"/>
            <a:ext cx="7429499" cy="599102"/>
          </a:xfrm>
        </p:spPr>
        <p:txBody>
          <a:bodyPr/>
          <a:lstStyle/>
          <a:p>
            <a:pPr algn="ctr"/>
            <a:r>
              <a:rPr lang="es-MX" b="1">
                <a:effectLst>
                  <a:outerShdw blurRad="38100" dist="38100" dir="2700000" algn="tl">
                    <a:srgbClr val="000000">
                      <a:alpha val="43137"/>
                    </a:srgbClr>
                  </a:outerShdw>
                </a:effectLst>
              </a:rPr>
              <a:t>Tipos de ayuno </a:t>
            </a:r>
            <a:endParaRPr lang="es-MX" b="1" dirty="0">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75627AC-65A6-909E-3DCF-AC47BCE17596}"/>
              </a:ext>
            </a:extLst>
          </p:cNvPr>
          <p:cNvPicPr>
            <a:picLocks noChangeAspect="1"/>
          </p:cNvPicPr>
          <p:nvPr/>
        </p:nvPicPr>
        <p:blipFill>
          <a:blip r:embed="rId2"/>
          <a:stretch>
            <a:fillRect/>
          </a:stretch>
        </p:blipFill>
        <p:spPr>
          <a:xfrm>
            <a:off x="2033840" y="3559573"/>
            <a:ext cx="5098208" cy="2871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04109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F9C740-31D4-2EC0-90E2-7C631762EB4B}"/>
              </a:ext>
            </a:extLst>
          </p:cNvPr>
          <p:cNvSpPr txBox="1"/>
          <p:nvPr/>
        </p:nvSpPr>
        <p:spPr>
          <a:xfrm>
            <a:off x="4786013" y="1443841"/>
            <a:ext cx="3939704" cy="3970318"/>
          </a:xfrm>
          <a:prstGeom prst="rect">
            <a:avLst/>
          </a:prstGeom>
          <a:noFill/>
        </p:spPr>
        <p:txBody>
          <a:bodyPr wrap="square">
            <a:spAutoFit/>
          </a:bodyPr>
          <a:lstStyle/>
          <a:p>
            <a:pPr algn="just"/>
            <a:r>
              <a:rPr lang="es-ES" sz="2800" b="1" dirty="0"/>
              <a:t>Ayuno de Actividades</a:t>
            </a:r>
            <a:r>
              <a:rPr lang="es-ES" sz="2800" dirty="0"/>
              <a:t>: Este tipo de ayuno implica abstenerse de actividades que pueden distraer de la comunión con Dios, como el uso de tecnología o entretenimiento. </a:t>
            </a:r>
          </a:p>
          <a:p>
            <a:pPr algn="r"/>
            <a:r>
              <a:rPr lang="es-ES" sz="2800" dirty="0"/>
              <a:t>1ª Corintios 7:5</a:t>
            </a:r>
          </a:p>
          <a:p>
            <a:pPr algn="r"/>
            <a:r>
              <a:rPr lang="es-ES" sz="2800" dirty="0"/>
              <a:t> Daniel 10:2-3</a:t>
            </a:r>
            <a:endParaRPr lang="es-MX" sz="2800" dirty="0"/>
          </a:p>
        </p:txBody>
      </p:sp>
      <p:sp>
        <p:nvSpPr>
          <p:cNvPr id="4" name="Título 1">
            <a:extLst>
              <a:ext uri="{FF2B5EF4-FFF2-40B4-BE49-F238E27FC236}">
                <a16:creationId xmlns:a16="http://schemas.microsoft.com/office/drawing/2014/main" id="{E322D7D8-1C5A-3EEB-7065-E08E4EC7CBED}"/>
              </a:ext>
            </a:extLst>
          </p:cNvPr>
          <p:cNvSpPr>
            <a:spLocks noGrp="1"/>
          </p:cNvSpPr>
          <p:nvPr>
            <p:ph type="title"/>
          </p:nvPr>
        </p:nvSpPr>
        <p:spPr>
          <a:xfrm>
            <a:off x="868195" y="192973"/>
            <a:ext cx="7429499" cy="599102"/>
          </a:xfrm>
        </p:spPr>
        <p:txBody>
          <a:bodyPr/>
          <a:lstStyle/>
          <a:p>
            <a:pPr algn="ctr"/>
            <a:r>
              <a:rPr lang="es-MX" b="1" dirty="0">
                <a:effectLst>
                  <a:outerShdw blurRad="38100" dist="38100" dir="2700000" algn="tl">
                    <a:srgbClr val="000000">
                      <a:alpha val="43137"/>
                    </a:srgbClr>
                  </a:outerShdw>
                </a:effectLst>
              </a:rPr>
              <a:t>Tipos de ayuno </a:t>
            </a:r>
          </a:p>
        </p:txBody>
      </p:sp>
      <p:pic>
        <p:nvPicPr>
          <p:cNvPr id="2" name="Imagen 1">
            <a:extLst>
              <a:ext uri="{FF2B5EF4-FFF2-40B4-BE49-F238E27FC236}">
                <a16:creationId xmlns:a16="http://schemas.microsoft.com/office/drawing/2014/main" id="{58CC6C92-D7E2-1795-2821-36C9E2AE9591}"/>
              </a:ext>
            </a:extLst>
          </p:cNvPr>
          <p:cNvPicPr>
            <a:picLocks noChangeAspect="1"/>
          </p:cNvPicPr>
          <p:nvPr/>
        </p:nvPicPr>
        <p:blipFill rotWithShape="1">
          <a:blip r:embed="rId2"/>
          <a:srcRect l="7873" r="5957"/>
          <a:stretch/>
        </p:blipFill>
        <p:spPr>
          <a:xfrm>
            <a:off x="136186" y="1096139"/>
            <a:ext cx="4552546" cy="5225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06236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0BAAD1-8824-458A-B4CF-008AB3C41391}"/>
              </a:ext>
            </a:extLst>
          </p:cNvPr>
          <p:cNvSpPr>
            <a:spLocks noGrp="1"/>
          </p:cNvSpPr>
          <p:nvPr>
            <p:ph type="title"/>
          </p:nvPr>
        </p:nvSpPr>
        <p:spPr>
          <a:xfrm>
            <a:off x="856060" y="290006"/>
            <a:ext cx="7429499" cy="701972"/>
          </a:xfrm>
        </p:spPr>
        <p:txBody>
          <a:bodyPr/>
          <a:lstStyle/>
          <a:p>
            <a:pPr algn="ctr"/>
            <a:r>
              <a:rPr lang="es-MX" b="1" dirty="0">
                <a:effectLst>
                  <a:outerShdw blurRad="38100" dist="38100" dir="2700000" algn="tl">
                    <a:srgbClr val="000000">
                      <a:alpha val="43137"/>
                    </a:srgbClr>
                  </a:outerShdw>
                </a:effectLst>
              </a:rPr>
              <a:t>¿POR QUÉ AYUNAMOS?</a:t>
            </a:r>
          </a:p>
        </p:txBody>
      </p:sp>
      <p:sp>
        <p:nvSpPr>
          <p:cNvPr id="3" name="Marcador de contenido 2">
            <a:extLst>
              <a:ext uri="{FF2B5EF4-FFF2-40B4-BE49-F238E27FC236}">
                <a16:creationId xmlns:a16="http://schemas.microsoft.com/office/drawing/2014/main" id="{B08CB843-B643-46C6-8DF9-44BF8C11CC00}"/>
              </a:ext>
            </a:extLst>
          </p:cNvPr>
          <p:cNvSpPr>
            <a:spLocks noGrp="1"/>
          </p:cNvSpPr>
          <p:nvPr>
            <p:ph idx="1"/>
          </p:nvPr>
        </p:nvSpPr>
        <p:spPr>
          <a:xfrm>
            <a:off x="350222" y="1204040"/>
            <a:ext cx="8443582" cy="5099483"/>
          </a:xfrm>
        </p:spPr>
        <p:txBody>
          <a:bodyPr>
            <a:normAutofit fontScale="92500" lnSpcReduction="10000"/>
          </a:bodyPr>
          <a:lstStyle/>
          <a:p>
            <a:pPr>
              <a:buFont typeface="Wingdings" panose="05000000000000000000" pitchFamily="2" charset="2"/>
              <a:buChar char="v"/>
            </a:pPr>
            <a:r>
              <a:rPr lang="es-MX" dirty="0"/>
              <a:t> PARA BUSCAR LA VOLUNTAD DE DIOS</a:t>
            </a:r>
          </a:p>
          <a:p>
            <a:pPr>
              <a:buFont typeface="Wingdings" panose="05000000000000000000" pitchFamily="2" charset="2"/>
              <a:buChar char="v"/>
            </a:pPr>
            <a:r>
              <a:rPr lang="es-MX" dirty="0"/>
              <a:t> A FAVOR DE LA OBRA DE DIOS  </a:t>
            </a:r>
          </a:p>
          <a:p>
            <a:pPr>
              <a:buFont typeface="Wingdings" panose="05000000000000000000" pitchFamily="2" charset="2"/>
              <a:buChar char="v"/>
            </a:pPr>
            <a:r>
              <a:rPr lang="es-MX" dirty="0"/>
              <a:t> LIBERACIÓN DE NUESTRA ALMA</a:t>
            </a:r>
          </a:p>
          <a:p>
            <a:pPr>
              <a:buFont typeface="Wingdings" panose="05000000000000000000" pitchFamily="2" charset="2"/>
              <a:buChar char="v"/>
            </a:pPr>
            <a:r>
              <a:rPr lang="es-MX" dirty="0"/>
              <a:t> COMO PARTE DE LA ADORACIÓN </a:t>
            </a:r>
          </a:p>
          <a:p>
            <a:pPr>
              <a:buFont typeface="Wingdings" panose="05000000000000000000" pitchFamily="2" charset="2"/>
              <a:buChar char="v"/>
            </a:pPr>
            <a:r>
              <a:rPr lang="es-MX" dirty="0"/>
              <a:t> BUSCAR SABIDURIA DE PARTE DE DIOS </a:t>
            </a:r>
          </a:p>
          <a:p>
            <a:pPr>
              <a:buFont typeface="Wingdings" panose="05000000000000000000" pitchFamily="2" charset="2"/>
              <a:buChar char="v"/>
            </a:pPr>
            <a:r>
              <a:rPr lang="es-MX" dirty="0"/>
              <a:t> IMPLORAR SABIDURIA Y PERDÓN DE DIOS</a:t>
            </a:r>
          </a:p>
          <a:p>
            <a:pPr>
              <a:buFont typeface="Wingdings" panose="05000000000000000000" pitchFamily="2" charset="2"/>
              <a:buChar char="v"/>
            </a:pPr>
            <a:r>
              <a:rPr lang="es-MX" dirty="0"/>
              <a:t> HERRAMIENTA PARA DEBILITAR LA CARNE Y FORTALECER EL ESPÍRITU</a:t>
            </a:r>
          </a:p>
          <a:p>
            <a:pPr>
              <a:buFont typeface="Wingdings" panose="05000000000000000000" pitchFamily="2" charset="2"/>
              <a:buChar char="v"/>
            </a:pPr>
            <a:r>
              <a:rPr lang="es-MX" dirty="0"/>
              <a:t> ALIMENTAR EL ESPÍRITU CON LA PALABRA DE DIOS, PIDIENDO MADUREZ EN ORACIÓN</a:t>
            </a:r>
          </a:p>
          <a:p>
            <a:pPr>
              <a:buFont typeface="Wingdings" panose="05000000000000000000" pitchFamily="2" charset="2"/>
              <a:buChar char="v"/>
            </a:pPr>
            <a:r>
              <a:rPr lang="es-MX" dirty="0"/>
              <a:t> </a:t>
            </a:r>
            <a:r>
              <a:rPr lang="es-MX" b="1" dirty="0"/>
              <a:t>NO ES PARA FORZAR A DIOS A HACER ALGO </a:t>
            </a:r>
          </a:p>
          <a:p>
            <a:pPr>
              <a:buFont typeface="Wingdings" panose="05000000000000000000" pitchFamily="2" charset="2"/>
              <a:buChar char="v"/>
            </a:pPr>
            <a:endParaRPr lang="es-MX" dirty="0"/>
          </a:p>
          <a:p>
            <a:pPr>
              <a:buFont typeface="Wingdings" panose="05000000000000000000" pitchFamily="2" charset="2"/>
              <a:buChar char="v"/>
            </a:pPr>
            <a:endParaRPr lang="es-MX" dirty="0"/>
          </a:p>
          <a:p>
            <a:pPr>
              <a:buFont typeface="Wingdings" panose="05000000000000000000" pitchFamily="2" charset="2"/>
              <a:buChar char="v"/>
            </a:pPr>
            <a:endParaRPr lang="es-MX" dirty="0"/>
          </a:p>
        </p:txBody>
      </p:sp>
    </p:spTree>
    <p:extLst>
      <p:ext uri="{BB962C8B-B14F-4D97-AF65-F5344CB8AC3E}">
        <p14:creationId xmlns:p14="http://schemas.microsoft.com/office/powerpoint/2010/main" val="3437955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6BEDFB7-0503-F854-B05D-5DFCAFD0EC0D}"/>
              </a:ext>
            </a:extLst>
          </p:cNvPr>
          <p:cNvSpPr txBox="1"/>
          <p:nvPr/>
        </p:nvSpPr>
        <p:spPr>
          <a:xfrm>
            <a:off x="554479" y="330740"/>
            <a:ext cx="8025319" cy="6001643"/>
          </a:xfrm>
          <a:prstGeom prst="rect">
            <a:avLst/>
          </a:prstGeom>
          <a:noFill/>
        </p:spPr>
        <p:txBody>
          <a:bodyPr wrap="square">
            <a:spAutoFit/>
          </a:bodyPr>
          <a:lstStyle/>
          <a:p>
            <a:r>
              <a:rPr lang="es-ES" sz="2400" dirty="0"/>
              <a:t>El ayuno en la iglesia cristiana es una práctica espiritual que implica la abstención voluntaria de alimentos (generalmente) con fines espirituales. Aunque la Biblia no lo prescribe como un mandamiento específico, se considera una forma de fortalecer la relación con Dios.</a:t>
            </a:r>
          </a:p>
          <a:p>
            <a:endParaRPr lang="es-ES" sz="2400" dirty="0"/>
          </a:p>
          <a:p>
            <a:r>
              <a:rPr lang="es-ES" sz="2400" dirty="0"/>
              <a:t>El ayuno se menciona tanto en el Antiguo como en el Nuevo Testamento. En el Antiguo Testamento, se asocia frecuentemente con el lamento por el pecado y la búsqueda de la misericordia de Dios. En el Nuevo Testamento, Jesús también habla del ayuno, destacando la importancia de hacerlo con sinceridad y no para mostrarlo a los demás.</a:t>
            </a:r>
          </a:p>
          <a:p>
            <a:endParaRPr lang="es-ES" sz="2400" dirty="0"/>
          </a:p>
          <a:p>
            <a:r>
              <a:rPr lang="es-ES" sz="2400" dirty="0"/>
              <a:t>En resumen, el ayuno es una disciplina espiritual que ayuda a los creyentes a enfocarse en la oración, la confesión de pecados y la búsqueda de la voluntad de Dios.</a:t>
            </a:r>
          </a:p>
        </p:txBody>
      </p:sp>
    </p:spTree>
    <p:extLst>
      <p:ext uri="{BB962C8B-B14F-4D97-AF65-F5344CB8AC3E}">
        <p14:creationId xmlns:p14="http://schemas.microsoft.com/office/powerpoint/2010/main" val="18009059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BFD05E-20C3-9EE2-86A5-047B32BBB619}"/>
              </a:ext>
            </a:extLst>
          </p:cNvPr>
          <p:cNvSpPr txBox="1"/>
          <p:nvPr/>
        </p:nvSpPr>
        <p:spPr>
          <a:xfrm>
            <a:off x="420720" y="492365"/>
            <a:ext cx="8207713" cy="4401205"/>
          </a:xfrm>
          <a:prstGeom prst="rect">
            <a:avLst/>
          </a:prstGeom>
          <a:noFill/>
        </p:spPr>
        <p:txBody>
          <a:bodyPr wrap="square">
            <a:spAutoFit/>
          </a:bodyPr>
          <a:lstStyle/>
          <a:p>
            <a:pPr algn="just"/>
            <a:r>
              <a:rPr lang="es-ES" sz="2800" dirty="0"/>
              <a:t>Y le dijeron sus siervos: ¿Qué es esto que has hecho? Por el niño, viviendo aún, ayunabas y llorabas; y muerto él, te levantaste y comiste pan. Y él respondió: Viviendo aún el niño, yo ayunaba y lloraba, diciendo: ¿Quién sabe si Dios tendrá compasión de mí, y vivirá el niño? Mas ahora que ha muerto, ¿para qué he de ayunar? ¿Podré yo hacerle volver? Yo voy a él, más él no volverá a mí.</a:t>
            </a:r>
          </a:p>
          <a:p>
            <a:endParaRPr lang="es-ES" sz="2800" dirty="0"/>
          </a:p>
          <a:p>
            <a:pPr algn="r"/>
            <a:r>
              <a:rPr lang="es-ES" sz="2800" dirty="0"/>
              <a:t>2ª Samuel 12:21-23</a:t>
            </a:r>
            <a:endParaRPr lang="es-MX" sz="2800" dirty="0"/>
          </a:p>
        </p:txBody>
      </p:sp>
      <p:sp>
        <p:nvSpPr>
          <p:cNvPr id="2" name="CuadroTexto 1">
            <a:extLst>
              <a:ext uri="{FF2B5EF4-FFF2-40B4-BE49-F238E27FC236}">
                <a16:creationId xmlns:a16="http://schemas.microsoft.com/office/drawing/2014/main" id="{A63CC60B-C4D5-7302-F29B-209FD18531C6}"/>
              </a:ext>
            </a:extLst>
          </p:cNvPr>
          <p:cNvSpPr txBox="1"/>
          <p:nvPr/>
        </p:nvSpPr>
        <p:spPr>
          <a:xfrm>
            <a:off x="243192" y="5680395"/>
            <a:ext cx="2350323"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s-MX" sz="2800" dirty="0"/>
              <a:t> Nehemías 1:4 </a:t>
            </a:r>
          </a:p>
        </p:txBody>
      </p:sp>
      <p:sp>
        <p:nvSpPr>
          <p:cNvPr id="4" name="CuadroTexto 3">
            <a:extLst>
              <a:ext uri="{FF2B5EF4-FFF2-40B4-BE49-F238E27FC236}">
                <a16:creationId xmlns:a16="http://schemas.microsoft.com/office/drawing/2014/main" id="{333D1C3F-AB74-56AA-5A29-95A97393F15F}"/>
              </a:ext>
            </a:extLst>
          </p:cNvPr>
          <p:cNvSpPr txBox="1"/>
          <p:nvPr/>
        </p:nvSpPr>
        <p:spPr>
          <a:xfrm>
            <a:off x="3348613" y="5677763"/>
            <a:ext cx="2351926"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defPPr>
              <a:defRPr lang="en-U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 Salmos 35:13 </a:t>
            </a:r>
          </a:p>
        </p:txBody>
      </p:sp>
      <p:sp>
        <p:nvSpPr>
          <p:cNvPr id="5" name="CuadroTexto 4">
            <a:extLst>
              <a:ext uri="{FF2B5EF4-FFF2-40B4-BE49-F238E27FC236}">
                <a16:creationId xmlns:a16="http://schemas.microsoft.com/office/drawing/2014/main" id="{0BCC4C09-B6FF-7E23-E7FC-2078794A1B90}"/>
              </a:ext>
            </a:extLst>
          </p:cNvPr>
          <p:cNvSpPr txBox="1"/>
          <p:nvPr/>
        </p:nvSpPr>
        <p:spPr>
          <a:xfrm>
            <a:off x="6760614" y="5677763"/>
            <a:ext cx="1867819"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defPPr>
              <a:defRPr lang="en-U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 Daniel 9:3 </a:t>
            </a:r>
          </a:p>
        </p:txBody>
      </p:sp>
    </p:spTree>
    <p:extLst>
      <p:ext uri="{BB962C8B-B14F-4D97-AF65-F5344CB8AC3E}">
        <p14:creationId xmlns:p14="http://schemas.microsoft.com/office/powerpoint/2010/main" val="29416044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BFD05E-20C3-9EE2-86A5-047B32BBB619}"/>
              </a:ext>
            </a:extLst>
          </p:cNvPr>
          <p:cNvSpPr txBox="1"/>
          <p:nvPr/>
        </p:nvSpPr>
        <p:spPr>
          <a:xfrm>
            <a:off x="420720" y="492365"/>
            <a:ext cx="8207713" cy="5016758"/>
          </a:xfrm>
          <a:prstGeom prst="rect">
            <a:avLst/>
          </a:prstGeom>
          <a:noFill/>
        </p:spPr>
        <p:txBody>
          <a:bodyPr wrap="square">
            <a:spAutoFit/>
          </a:bodyPr>
          <a:lstStyle/>
          <a:p>
            <a:pPr algn="just"/>
            <a:r>
              <a:rPr lang="es-ES" sz="3200" dirty="0"/>
              <a:t>Cuando ayunéis, no seáis austeros, como los hipócritas; porque ellos demudan sus rostros para mostrar a los hombres que ayunan; de cierto os digo que ya tienen su recompensa. Pero tú, cuando ayunes, unge tu cabeza y lava tu rostro, para no mostrar a los hombres que ayunas, sino a tu Padre que está en secreto; y tu Padre que ve en lo secreto te recompensará en público</a:t>
            </a:r>
          </a:p>
          <a:p>
            <a:pPr algn="just"/>
            <a:endParaRPr lang="es-ES" sz="3200" dirty="0"/>
          </a:p>
          <a:p>
            <a:pPr algn="r"/>
            <a:r>
              <a:rPr lang="es-ES" sz="3200" dirty="0"/>
              <a:t>Mateo 6:16-18</a:t>
            </a:r>
            <a:endParaRPr lang="es-MX" sz="3200" dirty="0"/>
          </a:p>
        </p:txBody>
      </p:sp>
      <p:sp>
        <p:nvSpPr>
          <p:cNvPr id="4" name="CuadroTexto 3">
            <a:extLst>
              <a:ext uri="{FF2B5EF4-FFF2-40B4-BE49-F238E27FC236}">
                <a16:creationId xmlns:a16="http://schemas.microsoft.com/office/drawing/2014/main" id="{23B1D849-81B3-8AFB-3672-B786A38499A2}"/>
              </a:ext>
            </a:extLst>
          </p:cNvPr>
          <p:cNvSpPr txBox="1"/>
          <p:nvPr/>
        </p:nvSpPr>
        <p:spPr>
          <a:xfrm>
            <a:off x="243192" y="5680395"/>
            <a:ext cx="2709396" cy="52322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a:defRPr sz="2800"/>
            </a:lvl1pPr>
          </a:lstStyle>
          <a:p>
            <a:r>
              <a:rPr lang="es-MX" dirty="0"/>
              <a:t> Marcos 2:18-19 </a:t>
            </a:r>
          </a:p>
        </p:txBody>
      </p:sp>
      <p:sp>
        <p:nvSpPr>
          <p:cNvPr id="6" name="CuadroTexto 5">
            <a:extLst>
              <a:ext uri="{FF2B5EF4-FFF2-40B4-BE49-F238E27FC236}">
                <a16:creationId xmlns:a16="http://schemas.microsoft.com/office/drawing/2014/main" id="{5C5E8E89-3727-E09C-5D80-CAABC32FD53C}"/>
              </a:ext>
            </a:extLst>
          </p:cNvPr>
          <p:cNvSpPr txBox="1"/>
          <p:nvPr/>
        </p:nvSpPr>
        <p:spPr>
          <a:xfrm>
            <a:off x="3348613" y="5677763"/>
            <a:ext cx="2626040" cy="52322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a:defRPr sz="28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 Lucas 18:11-12 </a:t>
            </a:r>
          </a:p>
        </p:txBody>
      </p:sp>
      <p:sp>
        <p:nvSpPr>
          <p:cNvPr id="7" name="CuadroTexto 6">
            <a:extLst>
              <a:ext uri="{FF2B5EF4-FFF2-40B4-BE49-F238E27FC236}">
                <a16:creationId xmlns:a16="http://schemas.microsoft.com/office/drawing/2014/main" id="{27C34264-745E-8260-C0F5-DD45A27C708D}"/>
              </a:ext>
            </a:extLst>
          </p:cNvPr>
          <p:cNvSpPr txBox="1"/>
          <p:nvPr/>
        </p:nvSpPr>
        <p:spPr>
          <a:xfrm>
            <a:off x="6370678" y="5682227"/>
            <a:ext cx="2361480" cy="52322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a:defRPr sz="28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 Hechos 14:23 </a:t>
            </a:r>
          </a:p>
        </p:txBody>
      </p:sp>
    </p:spTree>
    <p:extLst>
      <p:ext uri="{BB962C8B-B14F-4D97-AF65-F5344CB8AC3E}">
        <p14:creationId xmlns:p14="http://schemas.microsoft.com/office/powerpoint/2010/main" val="13679322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F2DF6-8B8C-4243-868E-F95F58702EF0}"/>
              </a:ext>
            </a:extLst>
          </p:cNvPr>
          <p:cNvSpPr>
            <a:spLocks noGrp="1"/>
          </p:cNvSpPr>
          <p:nvPr>
            <p:ph type="title"/>
          </p:nvPr>
        </p:nvSpPr>
        <p:spPr>
          <a:xfrm>
            <a:off x="857249" y="85720"/>
            <a:ext cx="7429499" cy="690542"/>
          </a:xfrm>
        </p:spPr>
        <p:txBody>
          <a:bodyPr>
            <a:normAutofit/>
          </a:bodyPr>
          <a:lstStyle/>
          <a:p>
            <a:pPr algn="ctr"/>
            <a:r>
              <a:rPr lang="es-MX" sz="3200" b="1" dirty="0">
                <a:effectLst>
                  <a:outerShdw blurRad="38100" dist="38100" dir="2700000" algn="tl">
                    <a:srgbClr val="000000">
                      <a:alpha val="43137"/>
                    </a:srgbClr>
                  </a:outerShdw>
                </a:effectLst>
              </a:rPr>
              <a:t>El ayuno</a:t>
            </a:r>
          </a:p>
        </p:txBody>
      </p:sp>
      <p:sp>
        <p:nvSpPr>
          <p:cNvPr id="3" name="Marcador de contenido 2">
            <a:extLst>
              <a:ext uri="{FF2B5EF4-FFF2-40B4-BE49-F238E27FC236}">
                <a16:creationId xmlns:a16="http://schemas.microsoft.com/office/drawing/2014/main" id="{1247CB12-0DAB-4E5A-A55F-416FAA1A5004}"/>
              </a:ext>
            </a:extLst>
          </p:cNvPr>
          <p:cNvSpPr>
            <a:spLocks noGrp="1" noChangeAspect="1"/>
          </p:cNvSpPr>
          <p:nvPr>
            <p:ph idx="1"/>
          </p:nvPr>
        </p:nvSpPr>
        <p:spPr>
          <a:xfrm>
            <a:off x="204281" y="756810"/>
            <a:ext cx="8657617" cy="6422203"/>
          </a:xfrm>
        </p:spPr>
        <p:txBody>
          <a:bodyPr>
            <a:noAutofit/>
          </a:bodyPr>
          <a:lstStyle/>
          <a:p>
            <a:pPr algn="just"/>
            <a:r>
              <a:rPr lang="es-MX" sz="2200" dirty="0"/>
              <a:t>El primer motivo de nuestro ayuno debe ser para acercarnos a Dios.</a:t>
            </a:r>
          </a:p>
          <a:p>
            <a:pPr algn="just"/>
            <a:r>
              <a:rPr lang="es-MX" sz="2200" dirty="0"/>
              <a:t>Desear escuchar la voz de Dios, pasando un tiempo de calidad para crecer en nuestro andar con Dios.</a:t>
            </a:r>
          </a:p>
          <a:p>
            <a:pPr algn="just"/>
            <a:r>
              <a:rPr lang="es-MX" sz="2200" dirty="0"/>
              <a:t>El ayuno es voluntario y va encaminado a</a:t>
            </a:r>
            <a:r>
              <a:rPr lang="es-ES" sz="2200" dirty="0"/>
              <a:t> la búsqueda de la voluntad de Dios.</a:t>
            </a:r>
            <a:endParaRPr lang="es-MX" sz="2200" dirty="0"/>
          </a:p>
          <a:p>
            <a:pPr algn="just"/>
            <a:r>
              <a:rPr lang="es-MX" sz="2200" dirty="0"/>
              <a:t>La carne y alma menguan y se humillan al abstenerse, pero fortalece mi espíritu al llenar mi ayuno con la Palabra de DIOS y la ORACIÓN.</a:t>
            </a:r>
          </a:p>
          <a:p>
            <a:pPr algn="just"/>
            <a:r>
              <a:rPr lang="es-MX" sz="2200" dirty="0"/>
              <a:t>Es una disciplina espiritual que fortalece nuestro espíritu y así el alma y la carne se someten al control y poder del Espíritu Santo.</a:t>
            </a:r>
          </a:p>
          <a:p>
            <a:pPr algn="just"/>
            <a:r>
              <a:rPr lang="es-MX" sz="2200" dirty="0"/>
              <a:t>Se ora porque Dios rompa con todo aquello que no le agrada, </a:t>
            </a:r>
            <a:r>
              <a:rPr lang="es-ES" sz="2200" dirty="0"/>
              <a:t>la confesión de pecados y el clamor por la liberación o protección del Señor</a:t>
            </a:r>
          </a:p>
        </p:txBody>
      </p:sp>
    </p:spTree>
    <p:extLst>
      <p:ext uri="{BB962C8B-B14F-4D97-AF65-F5344CB8AC3E}">
        <p14:creationId xmlns:p14="http://schemas.microsoft.com/office/powerpoint/2010/main" val="1353443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98C67-2F0B-4DC6-9B9D-5D99D6AEB07D}"/>
              </a:ext>
            </a:extLst>
          </p:cNvPr>
          <p:cNvSpPr>
            <a:spLocks noGrp="1"/>
          </p:cNvSpPr>
          <p:nvPr>
            <p:ph type="title"/>
          </p:nvPr>
        </p:nvSpPr>
        <p:spPr>
          <a:xfrm>
            <a:off x="593413" y="519645"/>
            <a:ext cx="7429499" cy="599102"/>
          </a:xfrm>
        </p:spPr>
        <p:txBody>
          <a:bodyPr/>
          <a:lstStyle/>
          <a:p>
            <a:pPr algn="ctr"/>
            <a:r>
              <a:rPr lang="es-MX" b="1" dirty="0">
                <a:effectLst>
                  <a:outerShdw blurRad="38100" dist="38100" dir="2700000" algn="tl">
                    <a:srgbClr val="000000">
                      <a:alpha val="43137"/>
                    </a:srgbClr>
                  </a:outerShdw>
                </a:effectLst>
              </a:rPr>
              <a:t>VOLUNTARIO: </a:t>
            </a:r>
          </a:p>
        </p:txBody>
      </p:sp>
      <p:sp>
        <p:nvSpPr>
          <p:cNvPr id="5" name="Marcador de contenido 4">
            <a:extLst>
              <a:ext uri="{FF2B5EF4-FFF2-40B4-BE49-F238E27FC236}">
                <a16:creationId xmlns:a16="http://schemas.microsoft.com/office/drawing/2014/main" id="{55E8F22B-8177-427A-95F4-330D719F67EE}"/>
              </a:ext>
            </a:extLst>
          </p:cNvPr>
          <p:cNvSpPr>
            <a:spLocks noGrp="1"/>
          </p:cNvSpPr>
          <p:nvPr>
            <p:ph idx="1"/>
          </p:nvPr>
        </p:nvSpPr>
        <p:spPr>
          <a:xfrm>
            <a:off x="857250" y="1425103"/>
            <a:ext cx="7429499" cy="2242226"/>
          </a:xfrm>
        </p:spPr>
        <p:txBody>
          <a:bodyPr/>
          <a:lstStyle/>
          <a:p>
            <a:pPr algn="just"/>
            <a:r>
              <a:rPr lang="es-MX" dirty="0"/>
              <a:t>Elegimos ignorar por un tiempo determinado la necesidad física de comer, de beber o alguna otra cosa que nos agrade para poder estar cerca de nuestro Padre</a:t>
            </a:r>
          </a:p>
        </p:txBody>
      </p:sp>
      <p:pic>
        <p:nvPicPr>
          <p:cNvPr id="6" name="Imagen 5">
            <a:extLst>
              <a:ext uri="{FF2B5EF4-FFF2-40B4-BE49-F238E27FC236}">
                <a16:creationId xmlns:a16="http://schemas.microsoft.com/office/drawing/2014/main" id="{A4744914-ED28-4861-A719-21E3E3DDA4C3}"/>
              </a:ext>
            </a:extLst>
          </p:cNvPr>
          <p:cNvPicPr>
            <a:picLocks noChangeAspect="1"/>
          </p:cNvPicPr>
          <p:nvPr/>
        </p:nvPicPr>
        <p:blipFill>
          <a:blip r:embed="rId2"/>
          <a:stretch>
            <a:fillRect/>
          </a:stretch>
        </p:blipFill>
        <p:spPr>
          <a:xfrm>
            <a:off x="2375250" y="3483287"/>
            <a:ext cx="4839137" cy="29085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325394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4134B-EDED-4B3C-8F7A-6841285A2DF9}"/>
              </a:ext>
            </a:extLst>
          </p:cNvPr>
          <p:cNvSpPr>
            <a:spLocks noGrp="1"/>
          </p:cNvSpPr>
          <p:nvPr>
            <p:ph type="title"/>
          </p:nvPr>
        </p:nvSpPr>
        <p:spPr>
          <a:xfrm>
            <a:off x="857250" y="288517"/>
            <a:ext cx="7429499" cy="1295967"/>
          </a:xfrm>
        </p:spPr>
        <p:txBody>
          <a:bodyPr>
            <a:normAutofit/>
          </a:bodyPr>
          <a:lstStyle/>
          <a:p>
            <a:pPr algn="ctr"/>
            <a:r>
              <a:rPr lang="es-MX" dirty="0"/>
              <a:t>¿Cuál ES LA ACTITUD CUANDO AYUNAMOS?</a:t>
            </a:r>
          </a:p>
        </p:txBody>
      </p:sp>
      <p:pic>
        <p:nvPicPr>
          <p:cNvPr id="4" name="Marcador de contenido 3">
            <a:extLst>
              <a:ext uri="{FF2B5EF4-FFF2-40B4-BE49-F238E27FC236}">
                <a16:creationId xmlns:a16="http://schemas.microsoft.com/office/drawing/2014/main" id="{8E251819-9185-448C-8ED9-AB67EE8B9BF7}"/>
              </a:ext>
            </a:extLst>
          </p:cNvPr>
          <p:cNvPicPr>
            <a:picLocks noGrp="1" noChangeAspect="1"/>
          </p:cNvPicPr>
          <p:nvPr>
            <p:ph idx="1"/>
          </p:nvPr>
        </p:nvPicPr>
        <p:blipFill rotWithShape="1">
          <a:blip r:embed="rId2"/>
          <a:srcRect t="26419" r="1557"/>
          <a:stretch/>
        </p:blipFill>
        <p:spPr>
          <a:xfrm>
            <a:off x="1211184" y="1712069"/>
            <a:ext cx="6824106" cy="2889114"/>
          </a:xfrm>
          <a:prstGeom prst="rect">
            <a:avLst/>
          </a:prstGeom>
        </p:spPr>
      </p:pic>
      <p:pic>
        <p:nvPicPr>
          <p:cNvPr id="3" name="Imagen 2">
            <a:extLst>
              <a:ext uri="{FF2B5EF4-FFF2-40B4-BE49-F238E27FC236}">
                <a16:creationId xmlns:a16="http://schemas.microsoft.com/office/drawing/2014/main" id="{39ABC1CD-AA24-4636-A287-F3D581C538C2}"/>
              </a:ext>
            </a:extLst>
          </p:cNvPr>
          <p:cNvPicPr>
            <a:picLocks noChangeAspect="1"/>
          </p:cNvPicPr>
          <p:nvPr/>
        </p:nvPicPr>
        <p:blipFill>
          <a:blip r:embed="rId3"/>
          <a:stretch>
            <a:fillRect/>
          </a:stretch>
        </p:blipFill>
        <p:spPr>
          <a:xfrm>
            <a:off x="5412941" y="5022543"/>
            <a:ext cx="1850231" cy="1385888"/>
          </a:xfrm>
          <a:prstGeom prst="rect">
            <a:avLst/>
          </a:prstGeom>
        </p:spPr>
      </p:pic>
      <p:pic>
        <p:nvPicPr>
          <p:cNvPr id="5" name="Imagen 4">
            <a:extLst>
              <a:ext uri="{FF2B5EF4-FFF2-40B4-BE49-F238E27FC236}">
                <a16:creationId xmlns:a16="http://schemas.microsoft.com/office/drawing/2014/main" id="{A8EE6B4F-8A4A-49DD-AC12-8808F58BC0FB}"/>
              </a:ext>
            </a:extLst>
          </p:cNvPr>
          <p:cNvPicPr>
            <a:picLocks noChangeAspect="1"/>
          </p:cNvPicPr>
          <p:nvPr/>
        </p:nvPicPr>
        <p:blipFill>
          <a:blip r:embed="rId4"/>
          <a:stretch>
            <a:fillRect/>
          </a:stretch>
        </p:blipFill>
        <p:spPr>
          <a:xfrm>
            <a:off x="1790816" y="4869180"/>
            <a:ext cx="2121694" cy="1214438"/>
          </a:xfrm>
          <a:prstGeom prst="rect">
            <a:avLst/>
          </a:prstGeom>
        </p:spPr>
      </p:pic>
    </p:spTree>
    <p:extLst>
      <p:ext uri="{BB962C8B-B14F-4D97-AF65-F5344CB8AC3E}">
        <p14:creationId xmlns:p14="http://schemas.microsoft.com/office/powerpoint/2010/main" val="68750153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F9C740-31D4-2EC0-90E2-7C631762EB4B}"/>
              </a:ext>
            </a:extLst>
          </p:cNvPr>
          <p:cNvSpPr txBox="1"/>
          <p:nvPr/>
        </p:nvSpPr>
        <p:spPr>
          <a:xfrm>
            <a:off x="4786010" y="1571603"/>
            <a:ext cx="3928758" cy="3970318"/>
          </a:xfrm>
          <a:prstGeom prst="rect">
            <a:avLst/>
          </a:prstGeom>
          <a:noFill/>
        </p:spPr>
        <p:txBody>
          <a:bodyPr wrap="square">
            <a:spAutoFit/>
          </a:bodyPr>
          <a:lstStyle/>
          <a:p>
            <a:pPr algn="just"/>
            <a:r>
              <a:rPr lang="es-ES" sz="2800" b="1" dirty="0"/>
              <a:t>Ayuno Total</a:t>
            </a:r>
            <a:r>
              <a:rPr lang="es-ES" sz="2800" dirty="0"/>
              <a:t>: Este es el ayuno más estricto, donde no se consume ni comida ni bebida. Un ejemplo bíblico es el ayuno de Ester y los judíos en Susa, que duró tres días y tres noches sin comer ni beber. </a:t>
            </a:r>
          </a:p>
          <a:p>
            <a:pPr algn="r"/>
            <a:r>
              <a:rPr lang="es-ES" sz="2800" dirty="0"/>
              <a:t>Ester 4:16</a:t>
            </a:r>
          </a:p>
        </p:txBody>
      </p:sp>
      <p:sp>
        <p:nvSpPr>
          <p:cNvPr id="4" name="Título 1">
            <a:extLst>
              <a:ext uri="{FF2B5EF4-FFF2-40B4-BE49-F238E27FC236}">
                <a16:creationId xmlns:a16="http://schemas.microsoft.com/office/drawing/2014/main" id="{E322D7D8-1C5A-3EEB-7065-E08E4EC7CBED}"/>
              </a:ext>
            </a:extLst>
          </p:cNvPr>
          <p:cNvSpPr>
            <a:spLocks noGrp="1"/>
          </p:cNvSpPr>
          <p:nvPr>
            <p:ph type="title"/>
          </p:nvPr>
        </p:nvSpPr>
        <p:spPr>
          <a:xfrm>
            <a:off x="868195" y="192973"/>
            <a:ext cx="7429499" cy="599102"/>
          </a:xfrm>
        </p:spPr>
        <p:txBody>
          <a:bodyPr/>
          <a:lstStyle/>
          <a:p>
            <a:pPr algn="ctr"/>
            <a:r>
              <a:rPr lang="es-MX" b="1">
                <a:effectLst>
                  <a:outerShdw blurRad="38100" dist="38100" dir="2700000" algn="tl">
                    <a:srgbClr val="000000">
                      <a:alpha val="43137"/>
                    </a:srgbClr>
                  </a:outerShdw>
                </a:effectLst>
              </a:rPr>
              <a:t>Tipos de ayuno </a:t>
            </a:r>
            <a:endParaRPr lang="es-MX" b="1" dirty="0">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7751A24A-C72D-51FC-087D-5C0954461621}"/>
              </a:ext>
            </a:extLst>
          </p:cNvPr>
          <p:cNvPicPr>
            <a:picLocks noChangeAspect="1"/>
          </p:cNvPicPr>
          <p:nvPr/>
        </p:nvPicPr>
        <p:blipFill rotWithShape="1">
          <a:blip r:embed="rId2"/>
          <a:srcRect b="5799"/>
          <a:stretch/>
        </p:blipFill>
        <p:spPr>
          <a:xfrm>
            <a:off x="342904" y="1261312"/>
            <a:ext cx="4015088" cy="4832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09661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F9C740-31D4-2EC0-90E2-7C631762EB4B}"/>
              </a:ext>
            </a:extLst>
          </p:cNvPr>
          <p:cNvSpPr txBox="1"/>
          <p:nvPr/>
        </p:nvSpPr>
        <p:spPr>
          <a:xfrm>
            <a:off x="535021" y="1108789"/>
            <a:ext cx="7762673" cy="2246769"/>
          </a:xfrm>
          <a:prstGeom prst="rect">
            <a:avLst/>
          </a:prstGeom>
          <a:noFill/>
        </p:spPr>
        <p:txBody>
          <a:bodyPr wrap="square">
            <a:spAutoFit/>
          </a:bodyPr>
          <a:lstStyle/>
          <a:p>
            <a:pPr algn="just"/>
            <a:r>
              <a:rPr lang="es-ES" sz="2800" b="1" dirty="0"/>
              <a:t>Ayuno con Agua</a:t>
            </a:r>
            <a:r>
              <a:rPr lang="es-ES" sz="2800" dirty="0"/>
              <a:t>: En este tipo de ayuno, se permite beber agua, pero no se consume ningún alimento. Se cree que Jesús practicó este tipo de ayuno durante 40 días en el desierto. </a:t>
            </a:r>
          </a:p>
          <a:p>
            <a:pPr algn="r"/>
            <a:r>
              <a:rPr lang="es-ES" sz="2800" dirty="0"/>
              <a:t>Mateo 4:2</a:t>
            </a:r>
          </a:p>
        </p:txBody>
      </p:sp>
      <p:sp>
        <p:nvSpPr>
          <p:cNvPr id="4" name="Título 1">
            <a:extLst>
              <a:ext uri="{FF2B5EF4-FFF2-40B4-BE49-F238E27FC236}">
                <a16:creationId xmlns:a16="http://schemas.microsoft.com/office/drawing/2014/main" id="{E322D7D8-1C5A-3EEB-7065-E08E4EC7CBED}"/>
              </a:ext>
            </a:extLst>
          </p:cNvPr>
          <p:cNvSpPr>
            <a:spLocks noGrp="1"/>
          </p:cNvSpPr>
          <p:nvPr>
            <p:ph type="title"/>
          </p:nvPr>
        </p:nvSpPr>
        <p:spPr>
          <a:xfrm>
            <a:off x="868195" y="192973"/>
            <a:ext cx="7429499" cy="599102"/>
          </a:xfrm>
        </p:spPr>
        <p:txBody>
          <a:bodyPr/>
          <a:lstStyle/>
          <a:p>
            <a:pPr algn="ctr"/>
            <a:r>
              <a:rPr lang="es-MX" b="1" dirty="0">
                <a:effectLst>
                  <a:outerShdw blurRad="38100" dist="38100" dir="2700000" algn="tl">
                    <a:srgbClr val="000000">
                      <a:alpha val="43137"/>
                    </a:srgbClr>
                  </a:outerShdw>
                </a:effectLst>
              </a:rPr>
              <a:t>Tipos de ayuno </a:t>
            </a:r>
          </a:p>
        </p:txBody>
      </p:sp>
      <p:pic>
        <p:nvPicPr>
          <p:cNvPr id="2" name="Imagen 1">
            <a:extLst>
              <a:ext uri="{FF2B5EF4-FFF2-40B4-BE49-F238E27FC236}">
                <a16:creationId xmlns:a16="http://schemas.microsoft.com/office/drawing/2014/main" id="{48762011-077A-9E1E-DE16-7029A9FF44D5}"/>
              </a:ext>
            </a:extLst>
          </p:cNvPr>
          <p:cNvPicPr>
            <a:picLocks noChangeAspect="1"/>
          </p:cNvPicPr>
          <p:nvPr/>
        </p:nvPicPr>
        <p:blipFill>
          <a:blip r:embed="rId2"/>
          <a:stretch>
            <a:fillRect/>
          </a:stretch>
        </p:blipFill>
        <p:spPr>
          <a:xfrm>
            <a:off x="979150" y="3098341"/>
            <a:ext cx="5387551" cy="3341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67828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TM04033919[[fn=Circuito]]</Template>
  <TotalTime>494</TotalTime>
  <Words>767</Words>
  <Application>Microsoft Office PowerPoint</Application>
  <PresentationFormat>Presentación en pantalla (4:3)</PresentationFormat>
  <Paragraphs>52</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Tw Cen MT</vt:lpstr>
      <vt:lpstr>Wingdings</vt:lpstr>
      <vt:lpstr>Circuito</vt:lpstr>
      <vt:lpstr>EL AYUNO Isaías 58:1-9  </vt:lpstr>
      <vt:lpstr>Presentación de PowerPoint</vt:lpstr>
      <vt:lpstr>Presentación de PowerPoint</vt:lpstr>
      <vt:lpstr>Presentación de PowerPoint</vt:lpstr>
      <vt:lpstr>El ayuno</vt:lpstr>
      <vt:lpstr>VOLUNTARIO: </vt:lpstr>
      <vt:lpstr>¿Cuál ES LA ACTITUD CUANDO AYUNAMOS?</vt:lpstr>
      <vt:lpstr>Tipos de ayuno </vt:lpstr>
      <vt:lpstr>Tipos de ayuno </vt:lpstr>
      <vt:lpstr>Tipos de ayuno </vt:lpstr>
      <vt:lpstr>Tipos de ayuno </vt:lpstr>
      <vt:lpstr>¿POR QUÉ AYUNAMOS?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ismael perez zaldivar</dc:creator>
  <cp:lastModifiedBy>Haniel Pérez</cp:lastModifiedBy>
  <cp:revision>34</cp:revision>
  <dcterms:created xsi:type="dcterms:W3CDTF">2019-08-29T01:25:16Z</dcterms:created>
  <dcterms:modified xsi:type="dcterms:W3CDTF">2024-08-21T20:27:54Z</dcterms:modified>
</cp:coreProperties>
</file>