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sldIdLst>
    <p:sldId id="256" r:id="rId2"/>
    <p:sldId id="266" r:id="rId3"/>
    <p:sldId id="257" r:id="rId4"/>
    <p:sldId id="258" r:id="rId5"/>
    <p:sldId id="259" r:id="rId6"/>
    <p:sldId id="260" r:id="rId7"/>
    <p:sldId id="261" r:id="rId8"/>
    <p:sldId id="267" r:id="rId9"/>
    <p:sldId id="268"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94660"/>
  </p:normalViewPr>
  <p:slideViewPr>
    <p:cSldViewPr>
      <p:cViewPr varScale="1">
        <p:scale>
          <a:sx n="69" d="100"/>
          <a:sy n="69" d="100"/>
        </p:scale>
        <p:origin x="1594"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3E510-EEEE-4AB3-9188-E152B4B2CECF}" type="datetimeFigureOut">
              <a:rPr lang="es-MX" smtClean="0"/>
              <a:t>26/06/2024</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5AC39F-A648-4B82-A6E1-E958547BD210}" type="slidenum">
              <a:rPr lang="es-MX" smtClean="0"/>
              <a:t>‹Nº›</a:t>
            </a:fld>
            <a:endParaRPr lang="es-MX"/>
          </a:p>
        </p:txBody>
      </p:sp>
    </p:spTree>
    <p:extLst>
      <p:ext uri="{BB962C8B-B14F-4D97-AF65-F5344CB8AC3E}">
        <p14:creationId xmlns:p14="http://schemas.microsoft.com/office/powerpoint/2010/main" val="2195394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F5AC39F-A648-4B82-A6E1-E958547BD210}" type="slidenum">
              <a:rPr lang="es-MX" smtClean="0"/>
              <a:t>1</a:t>
            </a:fld>
            <a:endParaRPr lang="es-MX"/>
          </a:p>
        </p:txBody>
      </p:sp>
    </p:spTree>
    <p:extLst>
      <p:ext uri="{BB962C8B-B14F-4D97-AF65-F5344CB8AC3E}">
        <p14:creationId xmlns:p14="http://schemas.microsoft.com/office/powerpoint/2010/main" val="189706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F5AC39F-A648-4B82-A6E1-E958547BD210}" type="slidenum">
              <a:rPr lang="es-MX" smtClean="0"/>
              <a:t>5</a:t>
            </a:fld>
            <a:endParaRPr lang="es-MX"/>
          </a:p>
        </p:txBody>
      </p:sp>
    </p:spTree>
    <p:extLst>
      <p:ext uri="{BB962C8B-B14F-4D97-AF65-F5344CB8AC3E}">
        <p14:creationId xmlns:p14="http://schemas.microsoft.com/office/powerpoint/2010/main" val="352318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112192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51812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86759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2650904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35783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2213049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1223286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355996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414396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25519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360998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1919315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1282792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332359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713348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C0921EC-A6D4-4D7E-BB81-8D401C284B94}" type="datetimeFigureOut">
              <a:rPr lang="es-MX" smtClean="0"/>
              <a:pPr/>
              <a:t>26/06/2024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BFED63A-3609-4645-B1B9-15C5B25DCF93}" type="slidenum">
              <a:rPr lang="es-MX" smtClean="0"/>
              <a:pPr/>
              <a:t>‹Nº›</a:t>
            </a:fld>
            <a:endParaRPr lang="es-MX"/>
          </a:p>
        </p:txBody>
      </p:sp>
    </p:spTree>
    <p:extLst>
      <p:ext uri="{BB962C8B-B14F-4D97-AF65-F5344CB8AC3E}">
        <p14:creationId xmlns:p14="http://schemas.microsoft.com/office/powerpoint/2010/main" val="180083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0921EC-A6D4-4D7E-BB81-8D401C284B94}" type="datetimeFigureOut">
              <a:rPr lang="es-MX" smtClean="0"/>
              <a:pPr/>
              <a:t>26/06/2024</a:t>
            </a:fld>
            <a:endParaRPr lang="es-MX"/>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FBFED63A-3609-4645-B1B9-15C5B25DCF93}" type="slidenum">
              <a:rPr lang="es-MX" smtClean="0"/>
              <a:pPr/>
              <a:t>‹Nº›</a:t>
            </a:fld>
            <a:endParaRPr lang="es-MX"/>
          </a:p>
        </p:txBody>
      </p:sp>
    </p:spTree>
    <p:extLst>
      <p:ext uri="{BB962C8B-B14F-4D97-AF65-F5344CB8AC3E}">
        <p14:creationId xmlns:p14="http://schemas.microsoft.com/office/powerpoint/2010/main" val="3944320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sultado de imagen para los atributos de dios"/>
          <p:cNvPicPr>
            <a:picLocks noChangeAspect="1" noChangeArrowheads="1"/>
          </p:cNvPicPr>
          <p:nvPr/>
        </p:nvPicPr>
        <p:blipFill>
          <a:blip r:embed="rId3" cstate="print"/>
          <a:srcRect l="13868" t="5839" r="13869" b="63990"/>
          <a:stretch>
            <a:fillRect/>
          </a:stretch>
        </p:blipFill>
        <p:spPr bwMode="auto">
          <a:xfrm>
            <a:off x="467544" y="908720"/>
            <a:ext cx="7776864" cy="352839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6BAAEF01-6986-635E-1A45-20043ED89C6E}"/>
              </a:ext>
            </a:extLst>
          </p:cNvPr>
          <p:cNvSpPr txBox="1"/>
          <p:nvPr/>
        </p:nvSpPr>
        <p:spPr>
          <a:xfrm>
            <a:off x="1511660" y="4941168"/>
            <a:ext cx="5688632" cy="1200329"/>
          </a:xfrm>
          <a:prstGeom prst="rect">
            <a:avLst/>
          </a:prstGeom>
          <a:noFill/>
        </p:spPr>
        <p:txBody>
          <a:bodyPr wrap="square" rtlCol="0">
            <a:spAutoFit/>
          </a:bodyPr>
          <a:lstStyle/>
          <a:p>
            <a:pPr algn="ctr" defTabSz="356616"/>
            <a:r>
              <a:rPr lang="es-MX" sz="3600" b="1" kern="1200" dirty="0">
                <a:solidFill>
                  <a:schemeClr val="tx1"/>
                </a:solidFill>
                <a:effectLst>
                  <a:outerShdw blurRad="38100" dist="38100" dir="2700000" algn="tl">
                    <a:srgbClr val="000000">
                      <a:alpha val="43137"/>
                    </a:srgbClr>
                  </a:outerShdw>
                </a:effectLst>
                <a:latin typeface="Bradley Hand ITC" panose="03070402050302030203" pitchFamily="66" charset="0"/>
                <a:ea typeface="+mn-ea"/>
                <a:cs typeface="+mn-cs"/>
              </a:rPr>
              <a:t>Juan </a:t>
            </a:r>
            <a:r>
              <a:rPr lang="es-MX" sz="3600" b="1" dirty="0">
                <a:effectLst>
                  <a:outerShdw blurRad="38100" dist="38100" dir="2700000" algn="tl">
                    <a:srgbClr val="000000">
                      <a:alpha val="43137"/>
                    </a:srgbClr>
                  </a:outerShdw>
                </a:effectLst>
                <a:latin typeface="Bradley Hand ITC" panose="03070402050302030203" pitchFamily="66" charset="0"/>
              </a:rPr>
              <a:t>4:24     </a:t>
            </a:r>
            <a:r>
              <a:rPr lang="es-MX" sz="3600" b="1" kern="1200" dirty="0">
                <a:solidFill>
                  <a:schemeClr val="tx1"/>
                </a:solidFill>
                <a:effectLst>
                  <a:outerShdw blurRad="38100" dist="38100" dir="2700000" algn="tl">
                    <a:srgbClr val="000000">
                      <a:alpha val="43137"/>
                    </a:srgbClr>
                  </a:outerShdw>
                </a:effectLst>
                <a:latin typeface="Bradley Hand ITC" panose="03070402050302030203" pitchFamily="66" charset="0"/>
                <a:ea typeface="+mn-ea"/>
                <a:cs typeface="+mn-cs"/>
              </a:rPr>
              <a:t>Mateo 5:48</a:t>
            </a:r>
          </a:p>
          <a:p>
            <a:pPr algn="ctr" defTabSz="356616"/>
            <a:r>
              <a:rPr lang="es-MX" sz="3600" b="1" kern="1200" dirty="0">
                <a:solidFill>
                  <a:schemeClr val="tx1"/>
                </a:solidFill>
                <a:effectLst>
                  <a:outerShdw blurRad="38100" dist="38100" dir="2700000" algn="tl">
                    <a:srgbClr val="000000">
                      <a:alpha val="43137"/>
                    </a:srgbClr>
                  </a:outerShdw>
                </a:effectLst>
                <a:latin typeface="Bradley Hand ITC" panose="03070402050302030203" pitchFamily="66" charset="0"/>
                <a:ea typeface="+mn-ea"/>
                <a:cs typeface="+mn-cs"/>
              </a:rPr>
              <a:t>Salmos 18:30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14"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15" name="Isosceles Triangle 14">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16"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17"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18"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19" name="Isosceles Triangle 18">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20" name="Isosceles Triangle 19">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937136" y="360039"/>
            <a:ext cx="5537311" cy="764706"/>
          </a:xfrm>
        </p:spPr>
        <p:txBody>
          <a:bodyPr vert="horz" lIns="91440" tIns="45720" rIns="91440" bIns="45720" rtlCol="0" anchor="t">
            <a:normAutofit/>
          </a:bodyPr>
          <a:lstStyle/>
          <a:p>
            <a:r>
              <a:rPr lang="en-US" sz="3600" dirty="0"/>
              <a:t>Introducción al Tema</a:t>
            </a:r>
          </a:p>
        </p:txBody>
      </p:sp>
      <p:sp>
        <p:nvSpPr>
          <p:cNvPr id="24" name="Isosceles Triangle 2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26" name="Isosceles Triangle 2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3" name="Marcador de texto 2"/>
          <p:cNvSpPr>
            <a:spLocks/>
          </p:cNvSpPr>
          <p:nvPr/>
        </p:nvSpPr>
        <p:spPr>
          <a:xfrm>
            <a:off x="1043608" y="1484784"/>
            <a:ext cx="7801100" cy="4248471"/>
          </a:xfrm>
          <a:prstGeom prst="rect">
            <a:avLst/>
          </a:prstGeom>
        </p:spPr>
        <p:txBody>
          <a:bodyPr/>
          <a:lstStyle/>
          <a:p>
            <a:pPr algn="ctr" defTabSz="356616"/>
            <a:r>
              <a:rPr lang="es-MX" sz="2200" b="1" kern="1200" dirty="0">
                <a:solidFill>
                  <a:schemeClr val="tx1"/>
                </a:solidFill>
                <a:effectLst>
                  <a:outerShdw blurRad="38100" dist="38100" dir="2700000" algn="tl">
                    <a:srgbClr val="000000">
                      <a:alpha val="43137"/>
                    </a:srgbClr>
                  </a:outerShdw>
                </a:effectLst>
                <a:latin typeface="+mn-lt"/>
                <a:ea typeface="+mn-ea"/>
                <a:cs typeface="+mn-cs"/>
              </a:rPr>
              <a:t>Definición de atributo</a:t>
            </a:r>
          </a:p>
          <a:p>
            <a:pPr defTabSz="356616"/>
            <a:r>
              <a:rPr lang="es-MX" sz="2200" kern="1200" dirty="0">
                <a:solidFill>
                  <a:schemeClr val="tx1">
                    <a:lumMod val="50000"/>
                    <a:lumOff val="50000"/>
                  </a:schemeClr>
                </a:solidFill>
                <a:effectLst>
                  <a:outerShdw blurRad="38100" dist="38100" dir="2700000" algn="tl">
                    <a:srgbClr val="000000">
                      <a:alpha val="43137"/>
                    </a:srgbClr>
                  </a:outerShdw>
                </a:effectLst>
                <a:latin typeface="+mn-lt"/>
                <a:ea typeface="+mn-ea"/>
                <a:cs typeface="+mn-cs"/>
              </a:rPr>
              <a:t>Cualidad definida e inherente, atribuida a la esencia de una persona.</a:t>
            </a:r>
            <a:r>
              <a:rPr lang="es-MX" sz="2200" dirty="0">
                <a:solidFill>
                  <a:schemeClr val="tx1">
                    <a:lumMod val="50000"/>
                    <a:lumOff val="50000"/>
                  </a:schemeClr>
                </a:solidFill>
                <a:effectLst>
                  <a:outerShdw blurRad="38100" dist="38100" dir="2700000" algn="tl">
                    <a:srgbClr val="000000">
                      <a:alpha val="43137"/>
                    </a:srgbClr>
                  </a:outerShdw>
                </a:effectLst>
              </a:rPr>
              <a:t> </a:t>
            </a:r>
            <a:r>
              <a:rPr lang="es-ES" sz="2200" dirty="0">
                <a:solidFill>
                  <a:schemeClr val="tx1">
                    <a:lumMod val="50000"/>
                    <a:lumOff val="50000"/>
                  </a:schemeClr>
                </a:solidFill>
                <a:effectLst>
                  <a:outerShdw blurRad="38100" dist="38100" dir="2700000" algn="tl">
                    <a:srgbClr val="000000">
                      <a:alpha val="43137"/>
                    </a:srgbClr>
                  </a:outerShdw>
                </a:effectLst>
              </a:rPr>
              <a:t>Ellos identifican o distinguen a la persona.</a:t>
            </a:r>
            <a:endParaRPr lang="es-MX" sz="2200" dirty="0">
              <a:solidFill>
                <a:schemeClr val="tx1">
                  <a:lumMod val="50000"/>
                  <a:lumOff val="50000"/>
                </a:schemeClr>
              </a:solidFill>
              <a:effectLst>
                <a:outerShdw blurRad="38100" dist="38100" dir="2700000" algn="tl">
                  <a:srgbClr val="000000">
                    <a:alpha val="43137"/>
                  </a:srgbClr>
                </a:outerShdw>
              </a:effectLst>
            </a:endParaRPr>
          </a:p>
          <a:p>
            <a:pPr defTabSz="356616"/>
            <a:endParaRPr lang="es-MX" sz="2200" b="1" kern="1200" dirty="0">
              <a:solidFill>
                <a:schemeClr val="tx1"/>
              </a:solidFill>
              <a:effectLst>
                <a:outerShdw blurRad="38100" dist="38100" dir="2700000" algn="tl">
                  <a:srgbClr val="000000">
                    <a:alpha val="43137"/>
                  </a:srgbClr>
                </a:outerShdw>
              </a:effectLst>
              <a:latin typeface="+mn-lt"/>
              <a:ea typeface="+mn-ea"/>
              <a:cs typeface="+mn-cs"/>
            </a:endParaRPr>
          </a:p>
          <a:p>
            <a:pPr defTabSz="356616"/>
            <a:r>
              <a:rPr lang="es-MX" sz="2200" b="1" kern="1200" dirty="0">
                <a:solidFill>
                  <a:schemeClr val="tx1"/>
                </a:solidFill>
                <a:effectLst>
                  <a:outerShdw blurRad="38100" dist="38100" dir="2700000" algn="tl">
                    <a:srgbClr val="000000">
                      <a:alpha val="43137"/>
                    </a:srgbClr>
                  </a:outerShdw>
                </a:effectLst>
                <a:latin typeface="+mn-lt"/>
                <a:ea typeface="+mn-ea"/>
                <a:cs typeface="+mn-cs"/>
              </a:rPr>
              <a:t>Dios tiene muchos atributos, estos los dividimos en dos grupos para un mejor entendimiento y estudio: </a:t>
            </a:r>
          </a:p>
          <a:p>
            <a:pPr defTabSz="356616"/>
            <a:endParaRPr lang="es-MX" sz="2200" b="1" kern="1200" dirty="0">
              <a:solidFill>
                <a:schemeClr val="tx1"/>
              </a:solidFill>
              <a:effectLst>
                <a:outerShdw blurRad="38100" dist="38100" dir="2700000" algn="tl">
                  <a:srgbClr val="000000">
                    <a:alpha val="43137"/>
                  </a:srgbClr>
                </a:outerShdw>
              </a:effectLst>
              <a:latin typeface="+mn-lt"/>
              <a:ea typeface="+mn-ea"/>
              <a:cs typeface="+mn-cs"/>
            </a:endParaRPr>
          </a:p>
          <a:p>
            <a:pPr defTabSz="356616"/>
            <a:r>
              <a:rPr lang="es-MX" sz="2200" b="1" kern="1200" dirty="0">
                <a:solidFill>
                  <a:schemeClr val="tx1"/>
                </a:solidFill>
                <a:effectLst>
                  <a:outerShdw blurRad="38100" dist="38100" dir="2700000" algn="tl">
                    <a:srgbClr val="000000">
                      <a:alpha val="43137"/>
                    </a:srgbClr>
                  </a:outerShdw>
                </a:effectLst>
                <a:latin typeface="+mn-lt"/>
                <a:ea typeface="+mn-ea"/>
                <a:cs typeface="+mn-cs"/>
              </a:rPr>
              <a:t>-</a:t>
            </a:r>
            <a:r>
              <a:rPr lang="es-MX" sz="2200" b="1" kern="1200" dirty="0">
                <a:solidFill>
                  <a:schemeClr val="tx1">
                    <a:lumMod val="50000"/>
                    <a:lumOff val="50000"/>
                  </a:schemeClr>
                </a:solidFill>
                <a:effectLst>
                  <a:outerShdw blurRad="38100" dist="38100" dir="2700000" algn="tl">
                    <a:srgbClr val="000000">
                      <a:alpha val="43137"/>
                    </a:srgbClr>
                  </a:outerShdw>
                </a:effectLst>
                <a:latin typeface="+mn-lt"/>
                <a:ea typeface="+mn-ea"/>
                <a:cs typeface="+mn-cs"/>
              </a:rPr>
              <a:t>Naturales</a:t>
            </a:r>
            <a:r>
              <a:rPr lang="es-MX" sz="2200" b="1" kern="1200" dirty="0">
                <a:solidFill>
                  <a:schemeClr val="tx1"/>
                </a:solidFill>
                <a:effectLst>
                  <a:outerShdw blurRad="38100" dist="38100" dir="2700000" algn="tl">
                    <a:srgbClr val="000000">
                      <a:alpha val="43137"/>
                    </a:srgbClr>
                  </a:outerShdw>
                </a:effectLst>
                <a:latin typeface="+mn-lt"/>
                <a:ea typeface="+mn-ea"/>
                <a:cs typeface="+mn-cs"/>
              </a:rPr>
              <a:t>: Son aquellos que </a:t>
            </a:r>
            <a:r>
              <a:rPr lang="es-MX" sz="2200" b="1" kern="1200" dirty="0">
                <a:solidFill>
                  <a:srgbClr val="0070C0"/>
                </a:solidFill>
                <a:effectLst>
                  <a:outerShdw blurRad="38100" dist="38100" dir="2700000" algn="tl">
                    <a:srgbClr val="000000">
                      <a:alpha val="43137"/>
                    </a:srgbClr>
                  </a:outerShdw>
                </a:effectLst>
                <a:latin typeface="+mn-lt"/>
                <a:ea typeface="+mn-ea"/>
                <a:cs typeface="+mn-cs"/>
              </a:rPr>
              <a:t>SÓLO</a:t>
            </a:r>
            <a:r>
              <a:rPr lang="es-MX" sz="2200" b="1" kern="1200" dirty="0">
                <a:solidFill>
                  <a:schemeClr val="tx1"/>
                </a:solidFill>
                <a:effectLst>
                  <a:outerShdw blurRad="38100" dist="38100" dir="2700000" algn="tl">
                    <a:srgbClr val="000000">
                      <a:alpha val="43137"/>
                    </a:srgbClr>
                  </a:outerShdw>
                </a:effectLst>
                <a:latin typeface="+mn-lt"/>
                <a:ea typeface="+mn-ea"/>
                <a:cs typeface="+mn-cs"/>
              </a:rPr>
              <a:t> Dios puede poseer </a:t>
            </a:r>
          </a:p>
          <a:p>
            <a:pPr defTabSz="356616"/>
            <a:endParaRPr lang="es-MX" sz="2200" b="1" kern="1200" dirty="0">
              <a:solidFill>
                <a:schemeClr val="tx1"/>
              </a:solidFill>
              <a:effectLst>
                <a:outerShdw blurRad="38100" dist="38100" dir="2700000" algn="tl">
                  <a:srgbClr val="000000">
                    <a:alpha val="43137"/>
                  </a:srgbClr>
                </a:outerShdw>
              </a:effectLst>
              <a:latin typeface="+mn-lt"/>
              <a:ea typeface="+mn-ea"/>
              <a:cs typeface="+mn-cs"/>
            </a:endParaRPr>
          </a:p>
          <a:p>
            <a:pPr defTabSz="356616"/>
            <a:r>
              <a:rPr lang="es-MX" sz="2200" b="1" kern="1200" dirty="0">
                <a:solidFill>
                  <a:schemeClr val="tx1"/>
                </a:solidFill>
                <a:effectLst>
                  <a:outerShdw blurRad="38100" dist="38100" dir="2700000" algn="tl">
                    <a:srgbClr val="000000">
                      <a:alpha val="43137"/>
                    </a:srgbClr>
                  </a:outerShdw>
                </a:effectLst>
              </a:rPr>
              <a:t>-</a:t>
            </a:r>
            <a:r>
              <a:rPr lang="es-MX" sz="2200" b="1" kern="1200" dirty="0">
                <a:solidFill>
                  <a:schemeClr val="tx1">
                    <a:lumMod val="50000"/>
                    <a:lumOff val="50000"/>
                  </a:schemeClr>
                </a:solidFill>
                <a:effectLst>
                  <a:outerShdw blurRad="38100" dist="38100" dir="2700000" algn="tl">
                    <a:srgbClr val="000000">
                      <a:alpha val="43137"/>
                    </a:srgbClr>
                  </a:outerShdw>
                </a:effectLst>
              </a:rPr>
              <a:t>Morales</a:t>
            </a:r>
            <a:r>
              <a:rPr lang="es-MX" sz="2200" b="1" kern="1200" dirty="0">
                <a:solidFill>
                  <a:schemeClr val="tx1"/>
                </a:solidFill>
                <a:effectLst>
                  <a:outerShdw blurRad="38100" dist="38100" dir="2700000" algn="tl">
                    <a:srgbClr val="000000">
                      <a:alpha val="43137"/>
                    </a:srgbClr>
                  </a:outerShdw>
                </a:effectLst>
              </a:rPr>
              <a:t>: Son aquellos que Dios posee y nos ayuda a poseer y perfeccionar</a:t>
            </a:r>
            <a:endParaRPr lang="es-MX" sz="2200" b="1" dirty="0">
              <a:effectLst>
                <a:outerShdw blurRad="38100" dist="38100" dir="2700000" algn="tl">
                  <a:srgbClr val="000000">
                    <a:alpha val="43137"/>
                  </a:srgbClr>
                </a:outerShdw>
              </a:effectLst>
            </a:endParaRPr>
          </a:p>
        </p:txBody>
      </p:sp>
      <p:sp>
        <p:nvSpPr>
          <p:cNvPr id="4" name="CuadroTexto 3"/>
          <p:cNvSpPr txBox="1"/>
          <p:nvPr/>
        </p:nvSpPr>
        <p:spPr>
          <a:xfrm>
            <a:off x="3050338" y="5928012"/>
            <a:ext cx="3234875" cy="668516"/>
          </a:xfrm>
          <a:prstGeom prst="rect">
            <a:avLst/>
          </a:prstGeom>
          <a:noFill/>
        </p:spPr>
        <p:txBody>
          <a:bodyPr wrap="square" rtlCol="0">
            <a:spAutoFit/>
          </a:bodyPr>
          <a:lstStyle/>
          <a:p>
            <a:pPr algn="ctr" defTabSz="356616"/>
            <a:r>
              <a:rPr lang="es-MX" sz="1872" b="1" kern="1200" dirty="0">
                <a:solidFill>
                  <a:schemeClr val="tx1"/>
                </a:solidFill>
                <a:effectLst>
                  <a:outerShdw blurRad="38100" dist="38100" dir="2700000" algn="tl">
                    <a:srgbClr val="000000">
                      <a:alpha val="43137"/>
                    </a:srgbClr>
                  </a:outerShdw>
                </a:effectLst>
                <a:latin typeface="Bradley Hand ITC" panose="03070402050302030203" pitchFamily="66" charset="0"/>
                <a:ea typeface="+mn-ea"/>
                <a:cs typeface="+mn-cs"/>
              </a:rPr>
              <a:t>Génesis 1:26</a:t>
            </a:r>
          </a:p>
          <a:p>
            <a:pPr algn="ctr" defTabSz="356616"/>
            <a:r>
              <a:rPr lang="es-MX" sz="1872" b="1" kern="1200" dirty="0">
                <a:solidFill>
                  <a:schemeClr val="tx1"/>
                </a:solidFill>
                <a:effectLst>
                  <a:outerShdw blurRad="38100" dist="38100" dir="2700000" algn="tl">
                    <a:srgbClr val="000000">
                      <a:alpha val="43137"/>
                    </a:srgbClr>
                  </a:outerShdw>
                </a:effectLst>
                <a:latin typeface="Bradley Hand ITC" panose="03070402050302030203" pitchFamily="66" charset="0"/>
                <a:ea typeface="+mn-ea"/>
                <a:cs typeface="+mn-cs"/>
              </a:rPr>
              <a:t>Imagen y Semejanza</a:t>
            </a:r>
            <a:endParaRPr lang="es-MX" sz="2400" b="1" dirty="0">
              <a:effectLst>
                <a:outerShdw blurRad="38100" dist="38100" dir="2700000" algn="tl">
                  <a:srgbClr val="000000">
                    <a:alpha val="43137"/>
                  </a:srgbClr>
                </a:outerShdw>
              </a:effectLst>
              <a:latin typeface="Bradley Hand ITC" panose="03070402050302030203" pitchFamily="66" charset="0"/>
            </a:endParaRPr>
          </a:p>
        </p:txBody>
      </p:sp>
    </p:spTree>
    <p:extLst>
      <p:ext uri="{BB962C8B-B14F-4D97-AF65-F5344CB8AC3E}">
        <p14:creationId xmlns:p14="http://schemas.microsoft.com/office/powerpoint/2010/main" val="443998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724128" y="692696"/>
            <a:ext cx="3257104" cy="4104456"/>
          </a:xfrm>
        </p:spPr>
        <p:txBody>
          <a:bodyPr>
            <a:noAutofit/>
          </a:bodyPr>
          <a:lstStyle/>
          <a:p>
            <a:pPr algn="ctr"/>
            <a:r>
              <a:rPr lang="es-MX" sz="2800" b="1" dirty="0">
                <a:solidFill>
                  <a:schemeClr val="tx1"/>
                </a:solidFill>
                <a:effectLst>
                  <a:glow rad="228600">
                    <a:srgbClr val="FFFFFF"/>
                  </a:glow>
                </a:effectLst>
                <a:latin typeface="+mn-lt"/>
              </a:rPr>
              <a:t>Es el atributo natural por el cual DIOS es substancialmente activo de manera inmanente, trascendente, constante e ilimitada</a:t>
            </a:r>
          </a:p>
        </p:txBody>
      </p:sp>
      <p:pic>
        <p:nvPicPr>
          <p:cNvPr id="5122" name="Picture 2" descr="Resultado de imagen para Dios creador"/>
          <p:cNvPicPr>
            <a:picLocks noGrp="1" noChangeAspect="1" noChangeArrowheads="1"/>
          </p:cNvPicPr>
          <p:nvPr>
            <p:ph type="pic" idx="1"/>
          </p:nvPr>
        </p:nvPicPr>
        <p:blipFill>
          <a:blip r:embed="rId2" cstate="print"/>
          <a:srcRect t="21087" b="21087"/>
          <a:stretch>
            <a:fillRect/>
          </a:stretch>
        </p:blipFill>
        <p:spPr bwMode="auto">
          <a:xfrm>
            <a:off x="539552" y="495816"/>
            <a:ext cx="4891393" cy="4547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Marcador de texto"/>
          <p:cNvSpPr>
            <a:spLocks noGrp="1"/>
          </p:cNvSpPr>
          <p:nvPr>
            <p:ph type="body" sz="half" idx="2"/>
          </p:nvPr>
        </p:nvSpPr>
        <p:spPr>
          <a:xfrm>
            <a:off x="539552" y="5229200"/>
            <a:ext cx="3386337" cy="648072"/>
          </a:xfrm>
        </p:spPr>
        <p:style>
          <a:lnRef idx="0">
            <a:schemeClr val="accent2"/>
          </a:lnRef>
          <a:fillRef idx="3">
            <a:schemeClr val="accent2"/>
          </a:fillRef>
          <a:effectRef idx="3">
            <a:schemeClr val="accent2"/>
          </a:effectRef>
          <a:fontRef idx="minor">
            <a:schemeClr val="lt1"/>
          </a:fontRef>
        </p:style>
        <p:txBody>
          <a:bodyPr anchor="ctr">
            <a:normAutofit/>
          </a:bodyPr>
          <a:lstStyle/>
          <a:p>
            <a:pPr algn="ctr"/>
            <a:r>
              <a:rPr lang="es-MX" sz="2800" b="1" dirty="0">
                <a:ln w="3175">
                  <a:solidFill>
                    <a:schemeClr val="tx1"/>
                  </a:solidFill>
                </a:ln>
                <a:solidFill>
                  <a:schemeClr val="tx1"/>
                </a:solidFill>
                <a:effectLst>
                  <a:glow rad="139700">
                    <a:srgbClr val="FFFFFF"/>
                  </a:glow>
                  <a:outerShdw blurRad="38100" dist="38100" dir="2700000" algn="tl">
                    <a:srgbClr val="000000">
                      <a:alpha val="43137"/>
                    </a:srgbClr>
                  </a:outerShdw>
                </a:effectLst>
                <a:latin typeface="Tempus Sans ITC" pitchFamily="82" charset="0"/>
              </a:rPr>
              <a:t>VIDA “CREADOR”</a:t>
            </a:r>
            <a:endParaRPr lang="es-MX" sz="1800" dirty="0">
              <a:ln w="3175">
                <a:solidFill>
                  <a:schemeClr val="tx1"/>
                </a:solidFill>
              </a:ln>
              <a:solidFill>
                <a:schemeClr val="tx1"/>
              </a:solidFill>
              <a:effectLst>
                <a:glow rad="139700">
                  <a:srgbClr val="FFFFFF"/>
                </a:glow>
              </a:effectLst>
            </a:endParaRPr>
          </a:p>
        </p:txBody>
      </p:sp>
      <p:sp>
        <p:nvSpPr>
          <p:cNvPr id="7" name="1 Título"/>
          <p:cNvSpPr txBox="1">
            <a:spLocks/>
          </p:cNvSpPr>
          <p:nvPr/>
        </p:nvSpPr>
        <p:spPr>
          <a:xfrm>
            <a:off x="4178735" y="5553236"/>
            <a:ext cx="3090786" cy="936104"/>
          </a:xfrm>
          <a:prstGeom prst="rect">
            <a:avLst/>
          </a:prstGeom>
        </p:spPr>
        <p:txBody>
          <a:bodyPr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2800" b="1" dirty="0">
                <a:solidFill>
                  <a:schemeClr val="tx2">
                    <a:satMod val="130000"/>
                  </a:schemeClr>
                </a:solidFill>
                <a:ea typeface="+mj-ea"/>
                <a:cs typeface="+mj-cs"/>
              </a:rPr>
              <a:t>*Colosenses 1:16</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800" b="1" i="0" u="none" strike="noStrike" kern="1200" cap="none" spc="0" normalizeH="0" baseline="0" noProof="0" dirty="0">
                <a:ln>
                  <a:noFill/>
                </a:ln>
                <a:solidFill>
                  <a:schemeClr val="tx2">
                    <a:satMod val="130000"/>
                  </a:schemeClr>
                </a:solidFill>
                <a:effectLst/>
                <a:uLnTx/>
                <a:uFillTx/>
                <a:ea typeface="+mj-ea"/>
                <a:cs typeface="+mj-cs"/>
              </a:rPr>
              <a:t>*Apocalipsis 4:11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824" y="1916832"/>
            <a:ext cx="9108504" cy="3456384"/>
          </a:xfrm>
        </p:spPr>
        <p:txBody>
          <a:bodyPr vert="horz" lIns="91440" tIns="45720" rIns="91440" bIns="45720" rtlCol="0" anchor="b">
            <a:noAutofit/>
          </a:bodyPr>
          <a:lstStyle/>
          <a:p>
            <a:pPr algn="ctr"/>
            <a:r>
              <a:rPr lang="es-MX" sz="2800" b="1" dirty="0">
                <a:solidFill>
                  <a:schemeClr val="tx1"/>
                </a:solidFill>
                <a:effectLst>
                  <a:glow rad="228600">
                    <a:srgbClr val="FFFFFF"/>
                  </a:glow>
                </a:effectLst>
                <a:latin typeface="+mn-lt"/>
              </a:rPr>
              <a:t>Atributo natural por el cual Dios conoce de una manera absoluta y perfecta todas las cosas pasadas, presentes y futuras, tanto de sí mismo, como en relación con sus creaturas, entendiendo esto, para Dios NO existe el pasado, sólo el ahora, por lo tanto, Dios nos ve en todos nuestros posibles futuros, esperando que lleguemos al mejor que es con Él; sin embargo, Él respeta nuestro libre albedrío</a:t>
            </a:r>
          </a:p>
        </p:txBody>
      </p:sp>
      <p:sp>
        <p:nvSpPr>
          <p:cNvPr id="4" name="3 Marcador de texto"/>
          <p:cNvSpPr>
            <a:spLocks noGrp="1"/>
          </p:cNvSpPr>
          <p:nvPr>
            <p:ph type="body" sz="half" idx="2"/>
          </p:nvPr>
        </p:nvSpPr>
        <p:spPr>
          <a:xfrm>
            <a:off x="2951820" y="5589240"/>
            <a:ext cx="3240360" cy="674024"/>
          </a:xfr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p>
            <a:pPr algn="ctr"/>
            <a:r>
              <a:rPr lang="es-MX" sz="2800" b="1" dirty="0">
                <a:ln w="3175">
                  <a:solidFill>
                    <a:schemeClr val="tx1"/>
                  </a:solidFill>
                </a:ln>
                <a:solidFill>
                  <a:schemeClr val="tx1"/>
                </a:solidFill>
                <a:effectLst>
                  <a:glow rad="139700">
                    <a:srgbClr val="FFFFFF"/>
                  </a:glow>
                  <a:outerShdw blurRad="38100" dist="38100" dir="2700000" algn="tl">
                    <a:srgbClr val="000000">
                      <a:alpha val="43137"/>
                    </a:srgbClr>
                  </a:outerShdw>
                </a:effectLst>
                <a:latin typeface="Tempus Sans ITC" pitchFamily="82" charset="0"/>
              </a:rPr>
              <a:t>OMNISCIENCIA</a:t>
            </a:r>
          </a:p>
        </p:txBody>
      </p:sp>
      <p:sp>
        <p:nvSpPr>
          <p:cNvPr id="6" name="1 Título"/>
          <p:cNvSpPr txBox="1">
            <a:spLocks/>
          </p:cNvSpPr>
          <p:nvPr/>
        </p:nvSpPr>
        <p:spPr>
          <a:xfrm>
            <a:off x="2015716" y="6309320"/>
            <a:ext cx="5112568" cy="503525"/>
          </a:xfrm>
          <a:prstGeom prst="rect">
            <a:avLst/>
          </a:prstGeom>
        </p:spPr>
        <p:txBody>
          <a:bodyPr anchor="b">
            <a:noAutofit/>
          </a:bodyPr>
          <a:lstStyle>
            <a:defPPr>
              <a:defRPr lang="en-US"/>
            </a:defPPr>
            <a:lvl1pPr marR="0" lvl="0" indent="0" algn="ctr" defTabSz="914400" fontAlgn="auto">
              <a:lnSpc>
                <a:spcPct val="100000"/>
              </a:lnSpc>
              <a:spcBef>
                <a:spcPct val="0"/>
              </a:spcBef>
              <a:spcAft>
                <a:spcPts val="0"/>
              </a:spcAft>
              <a:buClrTx/>
              <a:buSzTx/>
              <a:buFontTx/>
              <a:buNone/>
              <a:tabLst/>
              <a:defRPr sz="2800" b="1">
                <a:solidFill>
                  <a:schemeClr val="tx2">
                    <a:satMod val="130000"/>
                  </a:schemeClr>
                </a:solidFill>
                <a:ea typeface="+mj-ea"/>
                <a:cs typeface="+mj-cs"/>
              </a:defRPr>
            </a:lvl1pPr>
          </a:lstStyle>
          <a:p>
            <a:r>
              <a:rPr lang="es-MX" dirty="0"/>
              <a:t>*Salmos 147:5    *1 Juan 3:20</a:t>
            </a:r>
          </a:p>
        </p:txBody>
      </p:sp>
      <p:pic>
        <p:nvPicPr>
          <p:cNvPr id="7" name="Imagen 6">
            <a:extLst>
              <a:ext uri="{FF2B5EF4-FFF2-40B4-BE49-F238E27FC236}">
                <a16:creationId xmlns:a16="http://schemas.microsoft.com/office/drawing/2014/main" id="{1FD03D19-C240-A5AC-FE74-3E29FB5414F9}"/>
              </a:ext>
            </a:extLst>
          </p:cNvPr>
          <p:cNvPicPr>
            <a:picLocks noChangeAspect="1"/>
          </p:cNvPicPr>
          <p:nvPr/>
        </p:nvPicPr>
        <p:blipFill>
          <a:blip r:embed="rId2"/>
          <a:stretch>
            <a:fillRect/>
          </a:stretch>
        </p:blipFill>
        <p:spPr>
          <a:xfrm>
            <a:off x="1835696" y="116632"/>
            <a:ext cx="5436604" cy="165565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27984" y="449026"/>
            <a:ext cx="4620712" cy="5959947"/>
          </a:xfrm>
        </p:spPr>
        <p:txBody>
          <a:bodyPr vert="horz" lIns="91440" tIns="45720" rIns="91440" bIns="45720" rtlCol="0" anchor="b">
            <a:noAutofit/>
          </a:bodyPr>
          <a:lstStyle/>
          <a:p>
            <a:pPr algn="ctr"/>
            <a:r>
              <a:rPr lang="es-MX" sz="2800" b="1" dirty="0">
                <a:solidFill>
                  <a:schemeClr val="tx1"/>
                </a:solidFill>
                <a:effectLst>
                  <a:glow rad="228600">
                    <a:srgbClr val="FFFFFF"/>
                  </a:glow>
                </a:effectLst>
                <a:latin typeface="+mn-lt"/>
              </a:rPr>
              <a:t>Atributo natural por el cual Dios puede hacer de manera independiente, absoluta e ilimitada, todas las cosas posibles e imposibles, todas ellas de acuerdo con su naturaleza perfecta, es decir, Dios ha puesto límites a los hombres, de ahí que las cosas que haga en relación con el hombre están sujetas a su propia palabra y naturaleza santa</a:t>
            </a:r>
          </a:p>
        </p:txBody>
      </p:sp>
      <p:pic>
        <p:nvPicPr>
          <p:cNvPr id="28674" name="Picture 2" descr="Imagen relacionada"/>
          <p:cNvPicPr>
            <a:picLocks noGrp="1" noChangeAspect="1" noChangeArrowheads="1"/>
          </p:cNvPicPr>
          <p:nvPr>
            <p:ph type="pic" idx="1"/>
          </p:nvPr>
        </p:nvPicPr>
        <p:blipFill>
          <a:blip r:embed="rId3" cstate="print"/>
          <a:srcRect t="5838" b="5838"/>
          <a:stretch>
            <a:fillRect/>
          </a:stretch>
        </p:blipFill>
        <p:spPr bwMode="auto">
          <a:xfrm>
            <a:off x="179512" y="237922"/>
            <a:ext cx="4141440" cy="4271198"/>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4" name="3 Marcador de texto"/>
          <p:cNvSpPr>
            <a:spLocks noGrp="1"/>
          </p:cNvSpPr>
          <p:nvPr>
            <p:ph type="body" sz="half" idx="2"/>
          </p:nvPr>
        </p:nvSpPr>
        <p:spPr>
          <a:xfrm>
            <a:off x="623072" y="4669884"/>
            <a:ext cx="3254320" cy="674024"/>
          </a:xfr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r>
              <a:rPr lang="es-MX" sz="2800" b="1" dirty="0">
                <a:ln w="3175">
                  <a:solidFill>
                    <a:schemeClr val="tx1"/>
                  </a:solidFill>
                </a:ln>
                <a:solidFill>
                  <a:schemeClr val="tx1"/>
                </a:solidFill>
                <a:effectLst>
                  <a:glow rad="139700">
                    <a:srgbClr val="FFFFFF"/>
                  </a:glow>
                  <a:outerShdw blurRad="38100" dist="38100" dir="2700000" algn="tl">
                    <a:srgbClr val="000000">
                      <a:alpha val="43137"/>
                    </a:srgbClr>
                  </a:outerShdw>
                </a:effectLst>
                <a:latin typeface="Tempus Sans ITC" pitchFamily="82" charset="0"/>
              </a:rPr>
              <a:t>OMNIPOTENCIA</a:t>
            </a:r>
          </a:p>
        </p:txBody>
      </p:sp>
      <p:sp>
        <p:nvSpPr>
          <p:cNvPr id="5" name="1 Título"/>
          <p:cNvSpPr txBox="1">
            <a:spLocks/>
          </p:cNvSpPr>
          <p:nvPr/>
        </p:nvSpPr>
        <p:spPr>
          <a:xfrm>
            <a:off x="666056" y="5504672"/>
            <a:ext cx="3168352" cy="967951"/>
          </a:xfrm>
          <a:prstGeom prst="rect">
            <a:avLst/>
          </a:prstGeom>
        </p:spPr>
        <p:txBody>
          <a:bodyPr anchor="b">
            <a:noAutofit/>
          </a:bodyPr>
          <a:lstStyle>
            <a:defPPr>
              <a:defRPr lang="en-US"/>
            </a:defPPr>
            <a:lvl1pPr marR="0" lvl="0" indent="0" algn="ctr" defTabSz="914400" fontAlgn="auto">
              <a:lnSpc>
                <a:spcPct val="100000"/>
              </a:lnSpc>
              <a:spcBef>
                <a:spcPct val="0"/>
              </a:spcBef>
              <a:spcAft>
                <a:spcPts val="0"/>
              </a:spcAft>
              <a:buClrTx/>
              <a:buSzTx/>
              <a:buFontTx/>
              <a:buNone/>
              <a:tabLst/>
              <a:defRPr sz="2800" b="1">
                <a:solidFill>
                  <a:schemeClr val="tx2">
                    <a:satMod val="130000"/>
                  </a:schemeClr>
                </a:solidFill>
                <a:ea typeface="+mj-ea"/>
                <a:cs typeface="+mj-cs"/>
              </a:defRPr>
            </a:lvl1pPr>
          </a:lstStyle>
          <a:p>
            <a:r>
              <a:rPr lang="es-MX" dirty="0"/>
              <a:t>*Génesis 17:1 </a:t>
            </a:r>
          </a:p>
          <a:p>
            <a:r>
              <a:rPr lang="es-MX" dirty="0"/>
              <a:t>*Génesis 1:1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07528" y="1022420"/>
            <a:ext cx="3617144" cy="4104456"/>
          </a:xfrm>
        </p:spPr>
        <p:txBody>
          <a:bodyPr vert="horz" lIns="91440" tIns="45720" rIns="91440" bIns="45720" rtlCol="0" anchor="b">
            <a:noAutofit/>
          </a:bodyPr>
          <a:lstStyle/>
          <a:p>
            <a:pPr algn="ctr"/>
            <a:r>
              <a:rPr lang="es-MX" sz="2800" b="1" dirty="0">
                <a:solidFill>
                  <a:schemeClr val="tx1"/>
                </a:solidFill>
                <a:effectLst>
                  <a:glow rad="228600">
                    <a:srgbClr val="FFFFFF"/>
                  </a:glow>
                </a:effectLst>
                <a:latin typeface="+mn-lt"/>
              </a:rPr>
              <a:t>Atributo natural por el cual Dios está presente en todas partes visibles e invisibles, de manera constante, potencial y esencial, sin restricción alguna</a:t>
            </a:r>
          </a:p>
        </p:txBody>
      </p:sp>
      <p:pic>
        <p:nvPicPr>
          <p:cNvPr id="29698" name="Picture 2" descr="Imagen relacionada"/>
          <p:cNvPicPr>
            <a:picLocks noGrp="1" noChangeAspect="1" noChangeArrowheads="1"/>
          </p:cNvPicPr>
          <p:nvPr>
            <p:ph type="pic" idx="1"/>
          </p:nvPr>
        </p:nvPicPr>
        <p:blipFill>
          <a:blip r:embed="rId2" cstate="print"/>
          <a:srcRect t="4789" b="4789"/>
          <a:stretch>
            <a:fillRect/>
          </a:stretch>
        </p:blipFill>
        <p:spPr bwMode="auto">
          <a:xfrm>
            <a:off x="436970" y="328910"/>
            <a:ext cx="4754489" cy="4104456"/>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
        <p:nvSpPr>
          <p:cNvPr id="4" name="3 Marcador de texto"/>
          <p:cNvSpPr>
            <a:spLocks noGrp="1"/>
          </p:cNvSpPr>
          <p:nvPr>
            <p:ph type="body" sz="half" idx="2"/>
          </p:nvPr>
        </p:nvSpPr>
        <p:spPr>
          <a:xfrm>
            <a:off x="1013033" y="4656776"/>
            <a:ext cx="3602361" cy="674024"/>
          </a:xfrm>
          <a:solidFill>
            <a:schemeClr val="accent1">
              <a:lumMod val="60000"/>
              <a:lumOff val="40000"/>
            </a:schemeClr>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algn="ctr"/>
            <a:r>
              <a:rPr lang="es-MX" sz="2800" b="1" dirty="0">
                <a:ln w="3175">
                  <a:solidFill>
                    <a:schemeClr val="tx1"/>
                  </a:solidFill>
                </a:ln>
                <a:solidFill>
                  <a:schemeClr val="tx1"/>
                </a:solidFill>
                <a:effectLst>
                  <a:glow rad="139700">
                    <a:srgbClr val="FFFFFF"/>
                  </a:glow>
                  <a:outerShdw blurRad="38100" dist="38100" dir="2700000" algn="tl">
                    <a:srgbClr val="000000">
                      <a:alpha val="43137"/>
                    </a:srgbClr>
                  </a:outerShdw>
                </a:effectLst>
                <a:latin typeface="Tempus Sans ITC" pitchFamily="82" charset="0"/>
              </a:rPr>
              <a:t>OMNIPRESENCIA</a:t>
            </a:r>
          </a:p>
        </p:txBody>
      </p:sp>
      <p:sp>
        <p:nvSpPr>
          <p:cNvPr id="6" name="1 Título"/>
          <p:cNvSpPr txBox="1">
            <a:spLocks/>
          </p:cNvSpPr>
          <p:nvPr/>
        </p:nvSpPr>
        <p:spPr>
          <a:xfrm>
            <a:off x="1313196" y="5592986"/>
            <a:ext cx="3002034" cy="936104"/>
          </a:xfrm>
          <a:prstGeom prst="rect">
            <a:avLst/>
          </a:prstGeom>
        </p:spPr>
        <p:txBody>
          <a:bodyPr anchor="b">
            <a:noAutofit/>
          </a:bodyPr>
          <a:lstStyle>
            <a:defPPr>
              <a:defRPr lang="en-US"/>
            </a:defPPr>
            <a:lvl1pPr marR="0" lvl="0" indent="0" algn="ctr" defTabSz="914400" fontAlgn="auto">
              <a:lnSpc>
                <a:spcPct val="100000"/>
              </a:lnSpc>
              <a:spcBef>
                <a:spcPct val="0"/>
              </a:spcBef>
              <a:spcAft>
                <a:spcPts val="0"/>
              </a:spcAft>
              <a:buClrTx/>
              <a:buSzTx/>
              <a:buFontTx/>
              <a:buNone/>
              <a:tabLst/>
              <a:defRPr sz="2800" b="1">
                <a:solidFill>
                  <a:schemeClr val="tx2">
                    <a:satMod val="130000"/>
                  </a:schemeClr>
                </a:solidFill>
                <a:ea typeface="+mj-ea"/>
                <a:cs typeface="+mj-cs"/>
              </a:defRPr>
            </a:lvl1pPr>
          </a:lstStyle>
          <a:p>
            <a:r>
              <a:rPr lang="es-MX" dirty="0"/>
              <a:t>*Génesis 6:13</a:t>
            </a:r>
          </a:p>
          <a:p>
            <a:r>
              <a:rPr lang="es-MX" dirty="0"/>
              <a:t>*Salmos 139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441528" y="1040122"/>
            <a:ext cx="3410024" cy="2722240"/>
          </a:xfrm>
        </p:spPr>
        <p:txBody>
          <a:bodyPr vert="horz" lIns="91440" tIns="45720" rIns="91440" bIns="45720" rtlCol="0" anchor="b">
            <a:noAutofit/>
          </a:bodyPr>
          <a:lstStyle/>
          <a:p>
            <a:pPr algn="ctr"/>
            <a:r>
              <a:rPr lang="es-MX" sz="2800" b="1" dirty="0">
                <a:solidFill>
                  <a:schemeClr val="tx1"/>
                </a:solidFill>
                <a:effectLst>
                  <a:glow rad="228600">
                    <a:srgbClr val="FFFFFF"/>
                  </a:glow>
                </a:effectLst>
                <a:latin typeface="+mn-lt"/>
              </a:rPr>
              <a:t>Atributo natural por el cual Dios existe por Sí mismo sin principio ni fin, de manera constante.</a:t>
            </a:r>
          </a:p>
        </p:txBody>
      </p:sp>
      <p:sp>
        <p:nvSpPr>
          <p:cNvPr id="5" name="4 Marcador de texto"/>
          <p:cNvSpPr>
            <a:spLocks noGrp="1"/>
          </p:cNvSpPr>
          <p:nvPr>
            <p:ph type="body" sz="half" idx="2"/>
          </p:nvPr>
        </p:nvSpPr>
        <p:spPr>
          <a:xfrm>
            <a:off x="1113655" y="4468484"/>
            <a:ext cx="3026297" cy="674024"/>
          </a:xfrm>
          <a:solidFill>
            <a:schemeClr val="accent2">
              <a:lumMod val="60000"/>
              <a:lumOff val="40000"/>
            </a:schemeClr>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algn="ctr"/>
            <a:r>
              <a:rPr lang="es-MX" sz="2800" b="1" dirty="0">
                <a:ln w="3175">
                  <a:solidFill>
                    <a:schemeClr val="tx1"/>
                  </a:solidFill>
                </a:ln>
                <a:solidFill>
                  <a:schemeClr val="tx1"/>
                </a:solidFill>
                <a:effectLst>
                  <a:glow rad="139700">
                    <a:srgbClr val="FFFFFF"/>
                  </a:glow>
                  <a:outerShdw blurRad="38100" dist="38100" dir="2700000" algn="tl">
                    <a:srgbClr val="000000">
                      <a:alpha val="43137"/>
                    </a:srgbClr>
                  </a:outerShdw>
                </a:effectLst>
                <a:latin typeface="Tempus Sans ITC" pitchFamily="82" charset="0"/>
              </a:rPr>
              <a:t>ETERNIDAD</a:t>
            </a:r>
          </a:p>
        </p:txBody>
      </p:sp>
      <p:sp>
        <p:nvSpPr>
          <p:cNvPr id="9" name="1 Título"/>
          <p:cNvSpPr txBox="1">
            <a:spLocks/>
          </p:cNvSpPr>
          <p:nvPr/>
        </p:nvSpPr>
        <p:spPr>
          <a:xfrm>
            <a:off x="4125952" y="5142508"/>
            <a:ext cx="4248472" cy="1377226"/>
          </a:xfrm>
          <a:prstGeom prst="rect">
            <a:avLst/>
          </a:prstGeom>
        </p:spPr>
        <p:txBody>
          <a:bodyPr anchor="b">
            <a:noAutofit/>
          </a:bodyPr>
          <a:lstStyle>
            <a:defPPr>
              <a:defRPr lang="en-US"/>
            </a:defPPr>
            <a:lvl1pPr marR="0" lvl="0" indent="0" algn="ctr" defTabSz="914400" fontAlgn="auto">
              <a:lnSpc>
                <a:spcPct val="100000"/>
              </a:lnSpc>
              <a:spcBef>
                <a:spcPct val="0"/>
              </a:spcBef>
              <a:spcAft>
                <a:spcPts val="0"/>
              </a:spcAft>
              <a:buClrTx/>
              <a:buSzTx/>
              <a:buFontTx/>
              <a:buNone/>
              <a:tabLst/>
              <a:defRPr sz="2800" b="1">
                <a:solidFill>
                  <a:schemeClr val="tx2">
                    <a:satMod val="130000"/>
                  </a:schemeClr>
                </a:solidFill>
                <a:ea typeface="+mj-ea"/>
                <a:cs typeface="+mj-cs"/>
              </a:defRPr>
            </a:lvl1pPr>
          </a:lstStyle>
          <a:p>
            <a:r>
              <a:rPr lang="es-MX" dirty="0"/>
              <a:t>*Génesis 21:33</a:t>
            </a:r>
          </a:p>
          <a:p>
            <a:r>
              <a:rPr lang="es-MX" dirty="0"/>
              <a:t>*Deuteronomio 33:27</a:t>
            </a:r>
          </a:p>
          <a:p>
            <a:r>
              <a:rPr lang="es-MX" dirty="0"/>
              <a:t>*Salmos 90:1-2</a:t>
            </a:r>
          </a:p>
        </p:txBody>
      </p:sp>
      <p:pic>
        <p:nvPicPr>
          <p:cNvPr id="6" name="Imagen 5">
            <a:extLst>
              <a:ext uri="{FF2B5EF4-FFF2-40B4-BE49-F238E27FC236}">
                <a16:creationId xmlns:a16="http://schemas.microsoft.com/office/drawing/2014/main" id="{B55BF836-D157-4619-7466-A5EE7E3133E2}"/>
              </a:ext>
            </a:extLst>
          </p:cNvPr>
          <p:cNvPicPr>
            <a:picLocks noChangeAspect="1"/>
          </p:cNvPicPr>
          <p:nvPr/>
        </p:nvPicPr>
        <p:blipFill>
          <a:blip r:embed="rId2"/>
          <a:stretch>
            <a:fillRect/>
          </a:stretch>
        </p:blipFill>
        <p:spPr>
          <a:xfrm>
            <a:off x="323528" y="573782"/>
            <a:ext cx="4712331" cy="3654921"/>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723830"/>
            <a:ext cx="4176464" cy="1819032"/>
          </a:xfrm>
        </p:spPr>
        <p:txBody>
          <a:bodyPr vert="horz" lIns="91440" tIns="45720" rIns="91440" bIns="45720" rtlCol="0" anchor="b">
            <a:noAutofit/>
          </a:bodyPr>
          <a:lstStyle/>
          <a:p>
            <a:pPr algn="ctr"/>
            <a:r>
              <a:rPr lang="es-MX" sz="2800" b="1" dirty="0">
                <a:solidFill>
                  <a:schemeClr val="tx1"/>
                </a:solidFill>
                <a:effectLst>
                  <a:glow rad="228600">
                    <a:srgbClr val="FFFFFF"/>
                  </a:glow>
                </a:effectLst>
                <a:latin typeface="+mn-lt"/>
              </a:rPr>
              <a:t>Atributo natural por el cual Dios siempre es el mismo, en esencia, en carácter y en actuar.</a:t>
            </a:r>
          </a:p>
        </p:txBody>
      </p:sp>
      <p:sp>
        <p:nvSpPr>
          <p:cNvPr id="5" name="4 Marcador de texto"/>
          <p:cNvSpPr>
            <a:spLocks noGrp="1"/>
          </p:cNvSpPr>
          <p:nvPr>
            <p:ph type="body" sz="half" idx="2"/>
          </p:nvPr>
        </p:nvSpPr>
        <p:spPr>
          <a:xfrm>
            <a:off x="4067944" y="3904862"/>
            <a:ext cx="3370376" cy="674024"/>
          </a:xfr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algn="ctr"/>
            <a:r>
              <a:rPr lang="es-MX" sz="2800" b="1" dirty="0">
                <a:ln w="3175">
                  <a:solidFill>
                    <a:schemeClr val="tx1"/>
                  </a:solidFill>
                </a:ln>
                <a:solidFill>
                  <a:schemeClr val="tx1"/>
                </a:solidFill>
                <a:effectLst>
                  <a:glow rad="139700">
                    <a:srgbClr val="FFFFFF"/>
                  </a:glow>
                  <a:outerShdw blurRad="38100" dist="38100" dir="2700000" algn="tl">
                    <a:srgbClr val="000000">
                      <a:alpha val="43137"/>
                    </a:srgbClr>
                  </a:outerShdw>
                </a:effectLst>
                <a:latin typeface="Tempus Sans ITC" pitchFamily="82" charset="0"/>
              </a:rPr>
              <a:t>INMUTABILIDAD</a:t>
            </a:r>
          </a:p>
        </p:txBody>
      </p:sp>
      <p:sp>
        <p:nvSpPr>
          <p:cNvPr id="9" name="1 Título"/>
          <p:cNvSpPr txBox="1">
            <a:spLocks/>
          </p:cNvSpPr>
          <p:nvPr/>
        </p:nvSpPr>
        <p:spPr>
          <a:xfrm>
            <a:off x="6156176" y="1086541"/>
            <a:ext cx="3110344" cy="1866598"/>
          </a:xfrm>
          <a:prstGeom prst="rect">
            <a:avLst/>
          </a:prstGeom>
        </p:spPr>
        <p:txBody>
          <a:bodyPr vert="horz" lIns="91440" tIns="45720" rIns="91440" bIns="45720" rtlCol="0" anchor="b">
            <a:noAutofit/>
          </a:bodyPr>
          <a:lstStyle>
            <a:defPPr>
              <a:defRPr lang="en-US"/>
            </a:defPPr>
            <a:lvl1pPr algn="ctr">
              <a:spcBef>
                <a:spcPct val="0"/>
              </a:spcBef>
              <a:buNone/>
              <a:defRPr sz="2800" b="1">
                <a:effectLst>
                  <a:glow rad="228600">
                    <a:srgbClr val="FFFFFF"/>
                  </a:glow>
                </a:effectLs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MX" dirty="0"/>
              <a:t>*Santiago 1:17</a:t>
            </a:r>
          </a:p>
          <a:p>
            <a:r>
              <a:rPr lang="es-MX" dirty="0"/>
              <a:t>*Malaquías 3:6</a:t>
            </a:r>
          </a:p>
          <a:p>
            <a:r>
              <a:rPr lang="es-MX" dirty="0"/>
              <a:t>*Salmos 102:27</a:t>
            </a:r>
          </a:p>
          <a:p>
            <a:r>
              <a:rPr lang="es-MX" dirty="0"/>
              <a:t>*Hebreos 13:8</a:t>
            </a:r>
          </a:p>
        </p:txBody>
      </p:sp>
      <p:pic>
        <p:nvPicPr>
          <p:cNvPr id="2" name="Imagen 1">
            <a:extLst>
              <a:ext uri="{FF2B5EF4-FFF2-40B4-BE49-F238E27FC236}">
                <a16:creationId xmlns:a16="http://schemas.microsoft.com/office/drawing/2014/main" id="{7C32A347-AB28-3F09-DC28-83272062951E}"/>
              </a:ext>
            </a:extLst>
          </p:cNvPr>
          <p:cNvPicPr>
            <a:picLocks noChangeAspect="1"/>
          </p:cNvPicPr>
          <p:nvPr/>
        </p:nvPicPr>
        <p:blipFill>
          <a:blip r:embed="rId2"/>
          <a:stretch>
            <a:fillRect/>
          </a:stretch>
        </p:blipFill>
        <p:spPr>
          <a:xfrm>
            <a:off x="107503" y="260648"/>
            <a:ext cx="6298531" cy="3168352"/>
          </a:xfrm>
          <a:prstGeom prst="rect">
            <a:avLst/>
          </a:prstGeom>
          <a:ln>
            <a:noFill/>
          </a:ln>
          <a:effectLst>
            <a:softEdge rad="112500"/>
          </a:effectLst>
        </p:spPr>
      </p:pic>
    </p:spTree>
    <p:extLst>
      <p:ext uri="{BB962C8B-B14F-4D97-AF65-F5344CB8AC3E}">
        <p14:creationId xmlns:p14="http://schemas.microsoft.com/office/powerpoint/2010/main" val="1530986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512" y="3861048"/>
            <a:ext cx="8784976" cy="911998"/>
          </a:xfrm>
        </p:spPr>
        <p:txBody>
          <a:bodyPr vert="horz" lIns="91440" tIns="45720" rIns="91440" bIns="45720" rtlCol="0" anchor="b">
            <a:noAutofit/>
          </a:bodyPr>
          <a:lstStyle/>
          <a:p>
            <a:pPr algn="ctr"/>
            <a:r>
              <a:rPr lang="es-MX" sz="2800" b="1" dirty="0">
                <a:solidFill>
                  <a:schemeClr val="tx1"/>
                </a:solidFill>
                <a:effectLst>
                  <a:glow rad="228600">
                    <a:srgbClr val="FFFFFF"/>
                  </a:glow>
                </a:effectLst>
                <a:latin typeface="+mn-lt"/>
              </a:rPr>
              <a:t>Atributo natural por el cual Dios existe por encima de todo espacio creado, es infinito y sin límite.</a:t>
            </a:r>
          </a:p>
        </p:txBody>
      </p:sp>
      <p:sp>
        <p:nvSpPr>
          <p:cNvPr id="5" name="4 Marcador de texto"/>
          <p:cNvSpPr>
            <a:spLocks noGrp="1"/>
          </p:cNvSpPr>
          <p:nvPr>
            <p:ph type="body" sz="half" idx="2"/>
          </p:nvPr>
        </p:nvSpPr>
        <p:spPr>
          <a:xfrm>
            <a:off x="2886812" y="5157192"/>
            <a:ext cx="3370376" cy="674024"/>
          </a:xfrm>
          <a:solidFill>
            <a:schemeClr val="accent1">
              <a:lumMod val="40000"/>
              <a:lumOff val="60000"/>
            </a:schemeClr>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algn="ctr"/>
            <a:r>
              <a:rPr lang="es-MX" sz="2800" b="1" dirty="0">
                <a:ln w="3175">
                  <a:solidFill>
                    <a:schemeClr val="tx1"/>
                  </a:solidFill>
                </a:ln>
                <a:solidFill>
                  <a:schemeClr val="tx1"/>
                </a:solidFill>
                <a:effectLst>
                  <a:glow rad="139700">
                    <a:srgbClr val="FFFFFF"/>
                  </a:glow>
                  <a:outerShdw blurRad="38100" dist="38100" dir="2700000" algn="tl">
                    <a:srgbClr val="000000">
                      <a:alpha val="43137"/>
                    </a:srgbClr>
                  </a:outerShdw>
                </a:effectLst>
                <a:latin typeface="Tempus Sans ITC" pitchFamily="82" charset="0"/>
              </a:rPr>
              <a:t>INMENSIDAD</a:t>
            </a:r>
          </a:p>
        </p:txBody>
      </p:sp>
      <p:sp>
        <p:nvSpPr>
          <p:cNvPr id="9" name="1 Título"/>
          <p:cNvSpPr txBox="1">
            <a:spLocks/>
          </p:cNvSpPr>
          <p:nvPr/>
        </p:nvSpPr>
        <p:spPr>
          <a:xfrm>
            <a:off x="2447764" y="5928781"/>
            <a:ext cx="4248472" cy="911997"/>
          </a:xfrm>
          <a:prstGeom prst="rect">
            <a:avLst/>
          </a:prstGeom>
        </p:spPr>
        <p:txBody>
          <a:bodyPr anchor="b">
            <a:noAutofit/>
          </a:bodyPr>
          <a:lstStyle>
            <a:defPPr>
              <a:defRPr lang="en-US"/>
            </a:defPPr>
            <a:lvl1pPr marR="0" lvl="0" indent="0" algn="ctr" defTabSz="914400" fontAlgn="auto">
              <a:lnSpc>
                <a:spcPct val="100000"/>
              </a:lnSpc>
              <a:spcBef>
                <a:spcPct val="0"/>
              </a:spcBef>
              <a:spcAft>
                <a:spcPts val="0"/>
              </a:spcAft>
              <a:buClrTx/>
              <a:buSzTx/>
              <a:buFontTx/>
              <a:buNone/>
              <a:tabLst/>
              <a:defRPr sz="2800" b="1">
                <a:solidFill>
                  <a:schemeClr val="tx2">
                    <a:satMod val="130000"/>
                  </a:schemeClr>
                </a:solidFill>
                <a:ea typeface="+mj-ea"/>
                <a:cs typeface="+mj-cs"/>
              </a:defRPr>
            </a:lvl1pPr>
          </a:lstStyle>
          <a:p>
            <a:r>
              <a:rPr lang="es-MX" dirty="0"/>
              <a:t>*2ª Crónicas 6:1-18</a:t>
            </a:r>
          </a:p>
          <a:p>
            <a:r>
              <a:rPr lang="es-MX" dirty="0"/>
              <a:t>*2ª Crónicas 2:6</a:t>
            </a:r>
          </a:p>
        </p:txBody>
      </p:sp>
      <p:pic>
        <p:nvPicPr>
          <p:cNvPr id="2" name="Imagen 1">
            <a:extLst>
              <a:ext uri="{FF2B5EF4-FFF2-40B4-BE49-F238E27FC236}">
                <a16:creationId xmlns:a16="http://schemas.microsoft.com/office/drawing/2014/main" id="{0FF5E877-B8DA-7A16-FB15-605AE84AC834}"/>
              </a:ext>
            </a:extLst>
          </p:cNvPr>
          <p:cNvPicPr>
            <a:picLocks noChangeAspect="1"/>
          </p:cNvPicPr>
          <p:nvPr/>
        </p:nvPicPr>
        <p:blipFill>
          <a:blip r:embed="rId2"/>
          <a:stretch>
            <a:fillRect/>
          </a:stretch>
        </p:blipFill>
        <p:spPr>
          <a:xfrm>
            <a:off x="630324" y="167480"/>
            <a:ext cx="7902116" cy="3333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1292564"/>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686</TotalTime>
  <Words>395</Words>
  <Application>Microsoft Office PowerPoint</Application>
  <PresentationFormat>Presentación en pantalla (4:3)</PresentationFormat>
  <Paragraphs>45</Paragraphs>
  <Slides>9</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vt:i4>
      </vt:variant>
    </vt:vector>
  </HeadingPairs>
  <TitlesOfParts>
    <vt:vector size="16" baseType="lpstr">
      <vt:lpstr>Arial</vt:lpstr>
      <vt:lpstr>Bradley Hand ITC</vt:lpstr>
      <vt:lpstr>Calibri</vt:lpstr>
      <vt:lpstr>Tempus Sans ITC</vt:lpstr>
      <vt:lpstr>Trebuchet MS</vt:lpstr>
      <vt:lpstr>Wingdings 3</vt:lpstr>
      <vt:lpstr>Faceta</vt:lpstr>
      <vt:lpstr>Presentación de PowerPoint</vt:lpstr>
      <vt:lpstr>Introducción al Tema</vt:lpstr>
      <vt:lpstr>Es el atributo natural por el cual DIOS es substancialmente activo de manera inmanente, trascendente, constante e ilimitada</vt:lpstr>
      <vt:lpstr>Atributo natural por el cual Dios conoce de una manera absoluta y perfecta todas las cosas pasadas, presentes y futuras, tanto de sí mismo, como en relación con sus creaturas, entendiendo esto, para Dios NO existe el pasado, sólo el ahora, por lo tanto, Dios nos ve en todos nuestros posibles futuros, esperando que lleguemos al mejor que es con Él; sin embargo, Él respeta nuestro libre albedrío</vt:lpstr>
      <vt:lpstr>Atributo natural por el cual Dios puede hacer de manera independiente, absoluta e ilimitada, todas las cosas posibles e imposibles, todas ellas de acuerdo con su naturaleza perfecta, es decir, Dios ha puesto límites a los hombres, de ahí que las cosas que haga en relación con el hombre están sujetas a su propia palabra y naturaleza santa</vt:lpstr>
      <vt:lpstr>Atributo natural por el cual Dios está presente en todas partes visibles e invisibles, de manera constante, potencial y esencial, sin restricción alguna</vt:lpstr>
      <vt:lpstr>Atributo natural por el cual Dios existe por Sí mismo sin principio ni fin, de manera constante.</vt:lpstr>
      <vt:lpstr>Atributo natural por el cual Dios siempre es el mismo, en esencia, en carácter y en actuar.</vt:lpstr>
      <vt:lpstr>Atributo natural por el cual Dios existe por encima de todo espacio creado, es infinito y sin límite.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ATRIBUTOS  DE  DIOS</dc:title>
  <dc:creator>Noe</dc:creator>
  <cp:lastModifiedBy>Haniel Pérez</cp:lastModifiedBy>
  <cp:revision>39</cp:revision>
  <dcterms:created xsi:type="dcterms:W3CDTF">2019-01-24T19:44:55Z</dcterms:created>
  <dcterms:modified xsi:type="dcterms:W3CDTF">2024-06-26T17:11:35Z</dcterms:modified>
</cp:coreProperties>
</file>