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2" r:id="rId1"/>
  </p:sldMasterIdLst>
  <p:notesMasterIdLst>
    <p:notesMasterId r:id="rId11"/>
  </p:notesMasterIdLst>
  <p:sldIdLst>
    <p:sldId id="256" r:id="rId2"/>
    <p:sldId id="286" r:id="rId3"/>
    <p:sldId id="264" r:id="rId4"/>
    <p:sldId id="287" r:id="rId5"/>
    <p:sldId id="262" r:id="rId6"/>
    <p:sldId id="285" r:id="rId7"/>
    <p:sldId id="284" r:id="rId8"/>
    <p:sldId id="289" r:id="rId9"/>
    <p:sldId id="288" r:id="rId10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ACD11D-2E27-47B6-8D2B-420E3459A059}">
  <a:tblStyle styleId="{DDACD11D-2E27-47B6-8D2B-420E3459A0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21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75973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362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4988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7683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7302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6156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124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8857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2619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50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59088" y="1197750"/>
            <a:ext cx="2575575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27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27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27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27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27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27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27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27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27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649781" y="358385"/>
            <a:ext cx="421965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649781" y="1310800"/>
            <a:ext cx="2048175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685800" lvl="1" indent="-238125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028700" lvl="2" indent="-238125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371600" lvl="3" indent="-238125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1714500" lvl="4" indent="-257175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057400" lvl="5" indent="-257175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2400300" lvl="6" indent="-257175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2743200" lvl="7" indent="-257175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3086100" lvl="8" indent="-257175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2821278" y="1310800"/>
            <a:ext cx="2048175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685800" lvl="1" indent="-238125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028700" lvl="2" indent="-238125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371600" lvl="3" indent="-238125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1714500" lvl="4" indent="-257175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057400" lvl="5" indent="-257175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2400300" lvl="6" indent="-257175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2743200" lvl="7" indent="-257175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3086100" lvl="8" indent="-257175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6537019" y="4676375"/>
            <a:ext cx="321075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649781" y="358375"/>
            <a:ext cx="567585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649781" y="1331673"/>
            <a:ext cx="1829475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47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200"/>
            </a:lvl1pPr>
            <a:lvl2pPr marL="685800" lvl="1" indent="-247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200"/>
            </a:lvl2pPr>
            <a:lvl3pPr marL="1028700" lvl="2" indent="-247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200"/>
            </a:lvl3pPr>
            <a:lvl4pPr marL="1371600" lvl="3" indent="-247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200"/>
            </a:lvl4pPr>
            <a:lvl5pPr marL="1714500" lvl="4" indent="-247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200"/>
            </a:lvl5pPr>
            <a:lvl6pPr marL="2057400" lvl="5" indent="-247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200"/>
            </a:lvl6pPr>
            <a:lvl7pPr marL="2400300" lvl="6" indent="-247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200"/>
            </a:lvl7pPr>
            <a:lvl8pPr marL="2743200" lvl="7" indent="-247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200"/>
            </a:lvl8pPr>
            <a:lvl9pPr marL="3086100" lvl="8" indent="-247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2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2573015" y="1331673"/>
            <a:ext cx="1829475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47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200"/>
            </a:lvl1pPr>
            <a:lvl2pPr marL="685800" lvl="1" indent="-247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200"/>
            </a:lvl2pPr>
            <a:lvl3pPr marL="1028700" lvl="2" indent="-247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200"/>
            </a:lvl3pPr>
            <a:lvl4pPr marL="1371600" lvl="3" indent="-247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200"/>
            </a:lvl4pPr>
            <a:lvl5pPr marL="1714500" lvl="4" indent="-247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200"/>
            </a:lvl5pPr>
            <a:lvl6pPr marL="2057400" lvl="5" indent="-247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200"/>
            </a:lvl6pPr>
            <a:lvl7pPr marL="2400300" lvl="6" indent="-247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200"/>
            </a:lvl7pPr>
            <a:lvl8pPr marL="2743200" lvl="7" indent="-247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200"/>
            </a:lvl8pPr>
            <a:lvl9pPr marL="3086100" lvl="8" indent="-247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2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4496249" y="1331673"/>
            <a:ext cx="1829475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47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200"/>
            </a:lvl1pPr>
            <a:lvl2pPr marL="685800" lvl="1" indent="-247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200"/>
            </a:lvl2pPr>
            <a:lvl3pPr marL="1028700" lvl="2" indent="-247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200"/>
            </a:lvl3pPr>
            <a:lvl4pPr marL="1371600" lvl="3" indent="-247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200"/>
            </a:lvl4pPr>
            <a:lvl5pPr marL="1714500" lvl="4" indent="-247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200"/>
            </a:lvl5pPr>
            <a:lvl6pPr marL="2057400" lvl="5" indent="-247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200"/>
            </a:lvl6pPr>
            <a:lvl7pPr marL="2400300" lvl="6" indent="-247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200"/>
            </a:lvl7pPr>
            <a:lvl8pPr marL="2743200" lvl="7" indent="-247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200"/>
            </a:lvl8pPr>
            <a:lvl9pPr marL="3086100" lvl="8" indent="-2476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2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6537019" y="4676375"/>
            <a:ext cx="321075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6537019" y="4676375"/>
            <a:ext cx="321075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9781" y="358385"/>
            <a:ext cx="421965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49781" y="1304543"/>
            <a:ext cx="421965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lvl="1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lvl="2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lvl="3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lvl="4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lvl="5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lvl="6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lvl="7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lvl="8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537019" y="4676375"/>
            <a:ext cx="321075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975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buNone/>
              <a:defRPr sz="975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buNone/>
              <a:defRPr sz="975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buNone/>
              <a:defRPr sz="975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buNone/>
              <a:defRPr sz="975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buNone/>
              <a:defRPr sz="975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buNone/>
              <a:defRPr sz="975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buNone/>
              <a:defRPr sz="975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buNone/>
              <a:defRPr sz="975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9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672750" y="191908"/>
            <a:ext cx="3512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La REDENCIÓN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979805" y="936718"/>
            <a:ext cx="2708031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latin typeface="Goudy Type" panose="00000500000000000000" pitchFamily="2" charset="0"/>
              </a:rPr>
              <a:t>por cuanto todos pecaron, y están destituidos de la gloria de Dios, </a:t>
            </a:r>
            <a:r>
              <a:rPr lang="es-MX" sz="2000" b="1" dirty="0">
                <a:solidFill>
                  <a:srgbClr val="C00000"/>
                </a:solidFill>
                <a:effectLst/>
                <a:latin typeface="Goudy Type" panose="00000500000000000000" pitchFamily="2" charset="0"/>
              </a:rPr>
              <a:t>siendo justificados gratuitamente </a:t>
            </a:r>
            <a:r>
              <a:rPr lang="es-MX" sz="2000" b="1" dirty="0">
                <a:latin typeface="Goudy Type" panose="00000500000000000000" pitchFamily="2" charset="0"/>
              </a:rPr>
              <a:t>por su </a:t>
            </a:r>
            <a:r>
              <a:rPr lang="es-MX" sz="2000" b="1" dirty="0">
                <a:solidFill>
                  <a:srgbClr val="C00000"/>
                </a:solidFill>
                <a:effectLst/>
                <a:latin typeface="Goudy Type" panose="00000500000000000000" pitchFamily="2" charset="0"/>
              </a:rPr>
              <a:t>gracia</a:t>
            </a:r>
            <a:r>
              <a:rPr lang="es-MX" sz="2000" b="1" dirty="0">
                <a:latin typeface="Goudy Type" panose="00000500000000000000" pitchFamily="2" charset="0"/>
              </a:rPr>
              <a:t>, mediante </a:t>
            </a:r>
            <a:r>
              <a:rPr lang="es-MX" sz="2000" b="1" dirty="0">
                <a:solidFill>
                  <a:srgbClr val="C00000"/>
                </a:solidFill>
                <a:effectLst/>
                <a:latin typeface="Goudy Type" panose="00000500000000000000" pitchFamily="2" charset="0"/>
              </a:rPr>
              <a:t>la</a:t>
            </a:r>
            <a:r>
              <a:rPr lang="es-MX" sz="2000" b="1" dirty="0">
                <a:solidFill>
                  <a:srgbClr val="C00000"/>
                </a:solidFill>
                <a:latin typeface="Goudy Type" panose="00000500000000000000" pitchFamily="2" charset="0"/>
              </a:rPr>
              <a:t> </a:t>
            </a:r>
            <a:r>
              <a:rPr lang="es-MX" sz="2000" b="1" dirty="0">
                <a:solidFill>
                  <a:srgbClr val="C00000"/>
                </a:solidFill>
                <a:effectLst/>
                <a:latin typeface="Goudy Type" panose="00000500000000000000" pitchFamily="2" charset="0"/>
              </a:rPr>
              <a:t>redención</a:t>
            </a:r>
            <a:r>
              <a:rPr lang="es-MX" sz="2000" b="1" dirty="0">
                <a:solidFill>
                  <a:srgbClr val="C00000"/>
                </a:solidFill>
                <a:latin typeface="Goudy Type" panose="00000500000000000000" pitchFamily="2" charset="0"/>
              </a:rPr>
              <a:t> </a:t>
            </a:r>
            <a:r>
              <a:rPr lang="es-MX" sz="2000" b="1" dirty="0">
                <a:latin typeface="Goudy Type" panose="00000500000000000000" pitchFamily="2" charset="0"/>
              </a:rPr>
              <a:t>que es </a:t>
            </a:r>
            <a:r>
              <a:rPr lang="es-MX" sz="2000" b="1" dirty="0">
                <a:solidFill>
                  <a:srgbClr val="C00000"/>
                </a:solidFill>
                <a:effectLst/>
                <a:latin typeface="Goudy Type" panose="00000500000000000000" pitchFamily="2" charset="0"/>
              </a:rPr>
              <a:t>en</a:t>
            </a:r>
            <a:r>
              <a:rPr lang="es-MX" sz="2000" b="1" dirty="0">
                <a:solidFill>
                  <a:srgbClr val="C00000"/>
                </a:solidFill>
                <a:latin typeface="Goudy Type" panose="00000500000000000000" pitchFamily="2" charset="0"/>
              </a:rPr>
              <a:t> </a:t>
            </a:r>
            <a:r>
              <a:rPr lang="es-MX" sz="2000" b="1" dirty="0">
                <a:solidFill>
                  <a:srgbClr val="C00000"/>
                </a:solidFill>
                <a:effectLst/>
                <a:latin typeface="Goudy Type" panose="00000500000000000000" pitchFamily="2" charset="0"/>
              </a:rPr>
              <a:t>Cristo</a:t>
            </a:r>
            <a:r>
              <a:rPr lang="es-MX" sz="2000" b="1" dirty="0">
                <a:solidFill>
                  <a:srgbClr val="C00000"/>
                </a:solidFill>
                <a:latin typeface="Goudy Type" panose="00000500000000000000" pitchFamily="2" charset="0"/>
              </a:rPr>
              <a:t> </a:t>
            </a:r>
            <a:r>
              <a:rPr lang="es-MX" sz="2000" b="1" dirty="0">
                <a:solidFill>
                  <a:srgbClr val="C00000"/>
                </a:solidFill>
                <a:effectLst/>
                <a:latin typeface="Goudy Type" panose="00000500000000000000" pitchFamily="2" charset="0"/>
              </a:rPr>
              <a:t>Jesús</a:t>
            </a:r>
          </a:p>
          <a:p>
            <a:pPr algn="ctr"/>
            <a:endParaRPr lang="es-MX" sz="500" b="1" dirty="0">
              <a:solidFill>
                <a:srgbClr val="C00000"/>
              </a:solidFill>
              <a:effectLst/>
              <a:latin typeface="Goudy Type" panose="00000500000000000000" pitchFamily="2" charset="0"/>
            </a:endParaRPr>
          </a:p>
          <a:p>
            <a:pPr algn="r"/>
            <a:r>
              <a:rPr lang="es-MX" sz="1200" b="1" dirty="0">
                <a:latin typeface="Goudy Type" panose="00000500000000000000" pitchFamily="2" charset="0"/>
              </a:rPr>
              <a:t>Romanos 3:23-24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0D96E06-CE80-6BD7-5FD7-BBD805F49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27" t="5899" r="33651" b="18545"/>
          <a:stretch/>
        </p:blipFill>
        <p:spPr>
          <a:xfrm rot="156005">
            <a:off x="5052999" y="486265"/>
            <a:ext cx="1266177" cy="16572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AD5FEF-B7DF-7EBE-A6FA-2A81EF938872}"/>
              </a:ext>
            </a:extLst>
          </p:cNvPr>
          <p:cNvSpPr txBox="1"/>
          <p:nvPr/>
        </p:nvSpPr>
        <p:spPr>
          <a:xfrm>
            <a:off x="567871" y="702184"/>
            <a:ext cx="41637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Type" panose="00000500000000000000" pitchFamily="2" charset="0"/>
              </a:rPr>
              <a:t>La redención, es un acto divino mediante el cual, </a:t>
            </a:r>
            <a:r>
              <a:rPr lang="es-E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Type" panose="00000500000000000000" pitchFamily="2" charset="0"/>
              </a:rPr>
              <a:t>Dios rescata por </a:t>
            </a:r>
            <a:r>
              <a:rPr lang="es-ES" sz="2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Type" panose="00000500000000000000" pitchFamily="2" charset="0"/>
              </a:rPr>
              <a:t>amor</a:t>
            </a:r>
            <a:r>
              <a:rPr lang="es-E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Type" panose="00000500000000000000" pitchFamily="2" charset="0"/>
              </a:rPr>
              <a:t> a la humanidad de la condición de pecado y muerte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Type" panose="00000500000000000000" pitchFamily="2" charset="0"/>
              </a:rPr>
              <a:t>. Este proceso ocurre a través de la obra redentora de Jesucristo en la cruz.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7310077-137C-FC27-9747-86844B5BBC56}"/>
              </a:ext>
            </a:extLst>
          </p:cNvPr>
          <p:cNvSpPr txBox="1"/>
          <p:nvPr/>
        </p:nvSpPr>
        <p:spPr>
          <a:xfrm>
            <a:off x="669470" y="3004021"/>
            <a:ext cx="56866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Type" panose="00000500000000000000" pitchFamily="2" charset="0"/>
              </a:rPr>
              <a:t>La redención Divina, implica </a:t>
            </a:r>
            <a:r>
              <a:rPr lang="es-E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Type" panose="00000500000000000000" pitchFamily="2" charset="0"/>
              </a:rPr>
              <a:t>liberación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Type" panose="00000500000000000000" pitchFamily="2" charset="0"/>
              </a:rPr>
              <a:t> y </a:t>
            </a:r>
            <a:r>
              <a:rPr lang="es-E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Type" panose="00000500000000000000" pitchFamily="2" charset="0"/>
              </a:rPr>
              <a:t>rescate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Type" panose="00000500000000000000" pitchFamily="2" charset="0"/>
              </a:rPr>
              <a:t> de una condición de esclavitud, pecado o condenación, llevando al hombre a una relación Plena con  Dios.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Typ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8848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545123" y="1136605"/>
            <a:ext cx="58468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800" dirty="0">
                <a:solidFill>
                  <a:schemeClr val="tx1"/>
                </a:solidFill>
                <a:latin typeface="Goudy Type" panose="00000500000000000000" pitchFamily="2" charset="0"/>
              </a:rPr>
              <a:t>Redimir es lo mismo que </a:t>
            </a:r>
            <a:r>
              <a:rPr lang="es-MX" sz="1800" b="1" dirty="0">
                <a:solidFill>
                  <a:srgbClr val="00B0F0"/>
                </a:solidFill>
                <a:latin typeface="Goudy Type" panose="00000500000000000000" pitchFamily="2" charset="0"/>
              </a:rPr>
              <a:t>volver a comprar</a:t>
            </a:r>
            <a:r>
              <a:rPr lang="es-MX" sz="1800" dirty="0">
                <a:solidFill>
                  <a:schemeClr val="tx1"/>
                </a:solidFill>
                <a:latin typeface="Goudy Type" panose="00000500000000000000" pitchFamily="2" charset="0"/>
              </a:rPr>
              <a:t>. En la Biblia la redención se asocia a la salvación o liberación que Dios ofrece al pueblo elegido. El hecho más destacado de redención es la liberación de la servidumbre de Egipto. </a:t>
            </a:r>
            <a:r>
              <a:rPr lang="es-MX" sz="1800" b="1" dirty="0">
                <a:solidFill>
                  <a:schemeClr val="tx1"/>
                </a:solidFill>
                <a:latin typeface="Goudy Type" panose="00000500000000000000" pitchFamily="2" charset="0"/>
              </a:rPr>
              <a:t>Ex 6:6</a:t>
            </a:r>
            <a:r>
              <a:rPr lang="es-MX" sz="1800" dirty="0">
                <a:solidFill>
                  <a:schemeClr val="tx1"/>
                </a:solidFill>
                <a:latin typeface="Goudy Type" panose="00000500000000000000" pitchFamily="2" charset="0"/>
              </a:rPr>
              <a:t>; </a:t>
            </a:r>
            <a:r>
              <a:rPr lang="es-MX" sz="1800" b="1" dirty="0">
                <a:solidFill>
                  <a:schemeClr val="tx1"/>
                </a:solidFill>
                <a:latin typeface="Goudy Type" panose="00000500000000000000" pitchFamily="2" charset="0"/>
              </a:rPr>
              <a:t>14:13</a:t>
            </a:r>
            <a:r>
              <a:rPr lang="es-MX" sz="1800" dirty="0">
                <a:solidFill>
                  <a:schemeClr val="tx1"/>
                </a:solidFill>
                <a:latin typeface="Goudy Type" panose="00000500000000000000" pitchFamily="2" charset="0"/>
              </a:rPr>
              <a:t>. El Éxodo será siempre el modelo de la redención que Dios realiza con su pueblo. Jesucristo se presenta como el Redentor. </a:t>
            </a:r>
            <a:r>
              <a:rPr lang="es-MX" sz="1800" b="1" dirty="0" err="1">
                <a:solidFill>
                  <a:schemeClr val="tx1"/>
                </a:solidFill>
                <a:latin typeface="Goudy Type" panose="00000500000000000000" pitchFamily="2" charset="0"/>
              </a:rPr>
              <a:t>Mr</a:t>
            </a:r>
            <a:r>
              <a:rPr lang="es-MX" sz="1800" b="1" dirty="0">
                <a:solidFill>
                  <a:schemeClr val="tx1"/>
                </a:solidFill>
                <a:latin typeface="Goudy Type" panose="00000500000000000000" pitchFamily="2" charset="0"/>
              </a:rPr>
              <a:t> 10:45</a:t>
            </a:r>
            <a:r>
              <a:rPr lang="es-MX" sz="1800" dirty="0">
                <a:solidFill>
                  <a:schemeClr val="tx1"/>
                </a:solidFill>
                <a:latin typeface="Goudy Type" panose="00000500000000000000" pitchFamily="2" charset="0"/>
              </a:rPr>
              <a:t>. Pablo elabora ampliamente el tema de la Redención En Cristo; Dios nos ha ofrecido la redención total y definitiva. </a:t>
            </a:r>
            <a:r>
              <a:rPr lang="es-MX" sz="1800" b="1" dirty="0">
                <a:solidFill>
                  <a:schemeClr val="tx1"/>
                </a:solidFill>
                <a:latin typeface="Goudy Type" panose="00000500000000000000" pitchFamily="2" charset="0"/>
              </a:rPr>
              <a:t>Rom 3:24</a:t>
            </a:r>
            <a:r>
              <a:rPr lang="es-MX" sz="1800" dirty="0">
                <a:solidFill>
                  <a:schemeClr val="tx1"/>
                </a:solidFill>
                <a:latin typeface="Goudy Type" panose="00000500000000000000" pitchFamily="2" charset="0"/>
              </a:rPr>
              <a:t>; </a:t>
            </a:r>
            <a:r>
              <a:rPr lang="es-MX" sz="1800" b="1" dirty="0">
                <a:solidFill>
                  <a:schemeClr val="tx1"/>
                </a:solidFill>
                <a:latin typeface="Goudy Type" panose="00000500000000000000" pitchFamily="2" charset="0"/>
              </a:rPr>
              <a:t>8:23</a:t>
            </a:r>
            <a:r>
              <a:rPr lang="es-MX" sz="1800" dirty="0">
                <a:solidFill>
                  <a:schemeClr val="tx1"/>
                </a:solidFill>
                <a:latin typeface="Goudy Type" panose="00000500000000000000" pitchFamily="2" charset="0"/>
              </a:rPr>
              <a:t>; </a:t>
            </a:r>
            <a:r>
              <a:rPr lang="es-MX" sz="1800" b="1" dirty="0">
                <a:solidFill>
                  <a:schemeClr val="tx1"/>
                </a:solidFill>
                <a:latin typeface="Goudy Type" panose="00000500000000000000" pitchFamily="2" charset="0"/>
              </a:rPr>
              <a:t>1ª </a:t>
            </a:r>
            <a:r>
              <a:rPr lang="es-MX" sz="1800" b="1" dirty="0" err="1">
                <a:solidFill>
                  <a:schemeClr val="tx1"/>
                </a:solidFill>
                <a:latin typeface="Goudy Type" panose="00000500000000000000" pitchFamily="2" charset="0"/>
              </a:rPr>
              <a:t>Cor</a:t>
            </a:r>
            <a:r>
              <a:rPr lang="es-MX" sz="1800" b="1" dirty="0">
                <a:solidFill>
                  <a:schemeClr val="tx1"/>
                </a:solidFill>
                <a:latin typeface="Goudy Type" panose="00000500000000000000" pitchFamily="2" charset="0"/>
              </a:rPr>
              <a:t> 6:20</a:t>
            </a:r>
            <a:r>
              <a:rPr lang="es-MX" sz="1800" dirty="0">
                <a:solidFill>
                  <a:schemeClr val="tx1"/>
                </a:solidFill>
                <a:latin typeface="Goudy Type" panose="00000500000000000000" pitchFamily="2" charset="0"/>
              </a:rPr>
              <a:t>; </a:t>
            </a:r>
            <a:r>
              <a:rPr lang="es-MX" sz="1800" b="1" dirty="0" err="1">
                <a:solidFill>
                  <a:schemeClr val="tx1"/>
                </a:solidFill>
                <a:latin typeface="Goudy Type" panose="00000500000000000000" pitchFamily="2" charset="0"/>
              </a:rPr>
              <a:t>Ef</a:t>
            </a:r>
            <a:r>
              <a:rPr lang="es-MX" sz="1800" b="1" dirty="0">
                <a:solidFill>
                  <a:schemeClr val="tx1"/>
                </a:solidFill>
                <a:latin typeface="Goudy Type" panose="00000500000000000000" pitchFamily="2" charset="0"/>
              </a:rPr>
              <a:t> 1:4-7</a:t>
            </a:r>
            <a:r>
              <a:rPr lang="es-MX" sz="1800" dirty="0">
                <a:solidFill>
                  <a:schemeClr val="tx1"/>
                </a:solidFill>
                <a:latin typeface="Goudy Type" panose="00000500000000000000" pitchFamily="2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806381" y="1361577"/>
            <a:ext cx="55291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800" dirty="0">
                <a:solidFill>
                  <a:schemeClr val="tx1"/>
                </a:solidFill>
                <a:latin typeface="Goudy Type" panose="00000500000000000000" pitchFamily="2" charset="0"/>
              </a:rPr>
              <a:t>Para apreciar el tema de la redención del NT, tiene que asumirse la posición de los seres humanos como esclavos del pecado </a:t>
            </a:r>
            <a:r>
              <a:rPr lang="es-MX" sz="1800" dirty="0" err="1">
                <a:solidFill>
                  <a:schemeClr val="tx1"/>
                </a:solidFill>
                <a:latin typeface="Goudy Type" panose="00000500000000000000" pitchFamily="2" charset="0"/>
              </a:rPr>
              <a:t>Jn</a:t>
            </a:r>
            <a:r>
              <a:rPr lang="es-MX" sz="1800" dirty="0">
                <a:solidFill>
                  <a:schemeClr val="tx1"/>
                </a:solidFill>
                <a:latin typeface="Goudy Type" panose="00000500000000000000" pitchFamily="2" charset="0"/>
              </a:rPr>
              <a:t> 8:33-34. Por lo tanto, tenemos que ser puestos en libertad para llegar a ser sirvientes liberados del Señor </a:t>
            </a:r>
            <a:r>
              <a:rPr lang="es-MX" sz="1800" dirty="0" err="1">
                <a:solidFill>
                  <a:schemeClr val="tx1"/>
                </a:solidFill>
                <a:latin typeface="Goudy Type" panose="00000500000000000000" pitchFamily="2" charset="0"/>
              </a:rPr>
              <a:t>Mr</a:t>
            </a:r>
            <a:r>
              <a:rPr lang="es-MX" sz="1800" dirty="0">
                <a:solidFill>
                  <a:schemeClr val="tx1"/>
                </a:solidFill>
                <a:latin typeface="Goudy Type" panose="00000500000000000000" pitchFamily="2" charset="0"/>
              </a:rPr>
              <a:t> 10:45. </a:t>
            </a:r>
            <a:r>
              <a:rPr lang="es-MX" sz="1800" dirty="0">
                <a:solidFill>
                  <a:srgbClr val="00B0F0"/>
                </a:solidFill>
                <a:latin typeface="Goudy Type" panose="00000500000000000000" pitchFamily="2" charset="0"/>
              </a:rPr>
              <a:t>Esta redención pagada por el costoso sacrificio de la vida y sangre de Jesús es un acto completo</a:t>
            </a:r>
            <a:r>
              <a:rPr lang="es-MX" sz="1800" dirty="0">
                <a:solidFill>
                  <a:schemeClr val="tx1"/>
                </a:solidFill>
                <a:latin typeface="Goudy Type" panose="00000500000000000000" pitchFamily="2" charset="0"/>
              </a:rPr>
              <a:t> en cuanto a Dios corresponde.</a:t>
            </a:r>
          </a:p>
        </p:txBody>
      </p:sp>
    </p:spTree>
    <p:extLst>
      <p:ext uri="{BB962C8B-B14F-4D97-AF65-F5344CB8AC3E}">
        <p14:creationId xmlns:p14="http://schemas.microsoft.com/office/powerpoint/2010/main" val="343019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487973" y="2120045"/>
            <a:ext cx="33075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latin typeface="Goudy Type" panose="00000500000000000000" pitchFamily="2" charset="0"/>
              </a:rPr>
              <a:t>sabiendo que fuisteis </a:t>
            </a:r>
            <a:r>
              <a:rPr lang="es-MX" sz="1600" b="1" dirty="0">
                <a:solidFill>
                  <a:srgbClr val="00B0F0"/>
                </a:solidFill>
                <a:latin typeface="Goudy Type" panose="00000500000000000000" pitchFamily="2" charset="0"/>
              </a:rPr>
              <a:t>rescatados</a:t>
            </a:r>
            <a:r>
              <a:rPr lang="es-MX" sz="1600" b="1" dirty="0">
                <a:latin typeface="Goudy Type" panose="00000500000000000000" pitchFamily="2" charset="0"/>
              </a:rPr>
              <a:t> de vuestra vana manera de vivir, la cual recibisteis de vuestros padres, no con cosas corruptibles, como oro o plata, </a:t>
            </a:r>
            <a:r>
              <a:rPr lang="es-MX" sz="1600" b="1" dirty="0">
                <a:solidFill>
                  <a:srgbClr val="00B0F0"/>
                </a:solidFill>
                <a:latin typeface="Goudy Type" panose="00000500000000000000" pitchFamily="2" charset="0"/>
              </a:rPr>
              <a:t>sino con la sangre preciosa de Cristo</a:t>
            </a:r>
            <a:r>
              <a:rPr lang="es-MX" sz="1600" b="1" dirty="0">
                <a:latin typeface="Goudy Type" panose="00000500000000000000" pitchFamily="2" charset="0"/>
              </a:rPr>
              <a:t>, como de un cordero sin mancha y sin contaminación</a:t>
            </a:r>
          </a:p>
          <a:p>
            <a:pPr algn="r"/>
            <a:r>
              <a:rPr lang="es-MX" sz="1600" b="1" dirty="0">
                <a:solidFill>
                  <a:srgbClr val="00B0F0"/>
                </a:solidFill>
                <a:latin typeface="Goudy Type" panose="00000500000000000000" pitchFamily="2" charset="0"/>
              </a:rPr>
              <a:t>1ª Pedro 1:18-19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883910" y="765828"/>
            <a:ext cx="248611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latin typeface="Goudy Type" panose="00000500000000000000" pitchFamily="2" charset="0"/>
              </a:rPr>
              <a:t>aguardando la esperanza bienaventurada y la manifestación gloriosa de nuestro gran Dios y Salvador Jesucristo, </a:t>
            </a:r>
            <a:r>
              <a:rPr lang="es-MX" sz="1600" b="1" dirty="0">
                <a:solidFill>
                  <a:srgbClr val="00B0F0"/>
                </a:solidFill>
                <a:latin typeface="Goudy Type" panose="00000500000000000000" pitchFamily="2" charset="0"/>
              </a:rPr>
              <a:t>quien se dio a sí mismo por nosotros para redimirnos </a:t>
            </a:r>
            <a:r>
              <a:rPr lang="es-MX" sz="1600" b="1" dirty="0">
                <a:latin typeface="Goudy Type" panose="00000500000000000000" pitchFamily="2" charset="0"/>
              </a:rPr>
              <a:t>de toda iniquidad y purificar para sí un pueblo propio, celoso de buenas obras.</a:t>
            </a:r>
          </a:p>
          <a:p>
            <a:pPr algn="r"/>
            <a:r>
              <a:rPr lang="es-MX" sz="1600" b="1" dirty="0">
                <a:solidFill>
                  <a:srgbClr val="002060"/>
                </a:solidFill>
                <a:latin typeface="Goudy Type" panose="00000500000000000000" pitchFamily="2" charset="0"/>
              </a:rPr>
              <a:t>Tito 2:13-14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16653" y="658597"/>
            <a:ext cx="1994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00B0F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</a:rPr>
              <a:t>COMPRAR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87972" y="1196715"/>
            <a:ext cx="3174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800" b="1" dirty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Goudy Type" panose="00000500000000000000" pitchFamily="2" charset="0"/>
              </a:rPr>
              <a:t>Liberar mediante un pago, precio de rescate,    </a:t>
            </a:r>
            <a:r>
              <a:rPr lang="es-MX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Type" panose="00000500000000000000" pitchFamily="2" charset="0"/>
              </a:rPr>
              <a:t>Hebreos</a:t>
            </a:r>
            <a:r>
              <a:rPr lang="es-MX" sz="1800" b="1" dirty="0">
                <a:solidFill>
                  <a:srgbClr val="FF0066"/>
                </a:solidFill>
                <a:latin typeface="Goudy Type" panose="00000500000000000000" pitchFamily="2" charset="0"/>
              </a:rPr>
              <a:t> </a:t>
            </a:r>
            <a:r>
              <a:rPr lang="es-MX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Type" panose="00000500000000000000" pitchFamily="2" charset="0"/>
              </a:rPr>
              <a:t>9:22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04430" y="1403780"/>
            <a:ext cx="28007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Goudy Type" panose="00000500000000000000" pitchFamily="2" charset="0"/>
              </a:rPr>
              <a:t>en quien tenemos </a:t>
            </a:r>
            <a:r>
              <a:rPr lang="es-MX" sz="2000" b="1" dirty="0">
                <a:solidFill>
                  <a:srgbClr val="00B0F0"/>
                </a:solidFill>
                <a:latin typeface="Goudy Type" panose="00000500000000000000" pitchFamily="2" charset="0"/>
              </a:rPr>
              <a:t>redención por su sangre</a:t>
            </a:r>
            <a:r>
              <a:rPr lang="es-MX" sz="2000" b="1" dirty="0">
                <a:latin typeface="Goudy Type" panose="00000500000000000000" pitchFamily="2" charset="0"/>
              </a:rPr>
              <a:t>, el perdón de pecados según las riquezas de su gracia,</a:t>
            </a:r>
          </a:p>
          <a:p>
            <a:pPr algn="just"/>
            <a:endParaRPr lang="es-MX" sz="2000" b="1" dirty="0">
              <a:latin typeface="Goudy Type" panose="00000500000000000000" pitchFamily="2" charset="0"/>
            </a:endParaRPr>
          </a:p>
          <a:p>
            <a:pPr algn="r"/>
            <a:r>
              <a:rPr lang="es-MX" sz="2000" b="1" dirty="0">
                <a:solidFill>
                  <a:srgbClr val="00B0F0"/>
                </a:solidFill>
                <a:latin typeface="Goudy Type" panose="00000500000000000000" pitchFamily="2" charset="0"/>
              </a:rPr>
              <a:t>Efesios 1:7</a:t>
            </a:r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69" y="1403780"/>
            <a:ext cx="2242039" cy="2061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7330B45-A7B3-3958-0D58-7BFFF8A56E93}"/>
              </a:ext>
            </a:extLst>
          </p:cNvPr>
          <p:cNvSpPr/>
          <p:nvPr/>
        </p:nvSpPr>
        <p:spPr>
          <a:xfrm>
            <a:off x="516653" y="658597"/>
            <a:ext cx="1994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00B0F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</a:rPr>
              <a:t>COMPRAR</a:t>
            </a:r>
          </a:p>
        </p:txBody>
      </p:sp>
    </p:spTree>
    <p:extLst>
      <p:ext uri="{BB962C8B-B14F-4D97-AF65-F5344CB8AC3E}">
        <p14:creationId xmlns:p14="http://schemas.microsoft.com/office/powerpoint/2010/main" val="38278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r="9784"/>
          <a:stretch/>
        </p:blipFill>
        <p:spPr bwMode="auto">
          <a:xfrm rot="120000">
            <a:off x="5104367" y="524178"/>
            <a:ext cx="1195754" cy="1099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039726" y="550477"/>
            <a:ext cx="2037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00B0F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</a:rPr>
              <a:t>LIBERAR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39065" y="1159521"/>
            <a:ext cx="3974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800" b="1" dirty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Goudy Type" panose="00000500000000000000" pitchFamily="2" charset="0"/>
              </a:rPr>
              <a:t>Libertad para llegar a ser sirvientes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25651" y="1833737"/>
            <a:ext cx="56932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800" b="1" dirty="0">
                <a:latin typeface="Goudy Type" panose="00000500000000000000" pitchFamily="2" charset="0"/>
              </a:rPr>
              <a:t>Le respondieron: Linaje de Abraham somos, y </a:t>
            </a:r>
            <a:r>
              <a:rPr lang="es-MX" sz="1800" b="1" dirty="0">
                <a:solidFill>
                  <a:srgbClr val="00B0F0"/>
                </a:solidFill>
                <a:latin typeface="Goudy Type" panose="00000500000000000000" pitchFamily="2" charset="0"/>
              </a:rPr>
              <a:t>jamás hemos sido esclavos</a:t>
            </a:r>
            <a:r>
              <a:rPr lang="es-MX" sz="1800" b="1" dirty="0">
                <a:latin typeface="Goudy Type" panose="00000500000000000000" pitchFamily="2" charset="0"/>
              </a:rPr>
              <a:t> de nadie. ¿Cómo dices tú: ¿Seréis libres? Jesús les respondió: De cierto, de cierto os digo, que </a:t>
            </a:r>
            <a:r>
              <a:rPr lang="es-MX" sz="1800" b="1" dirty="0">
                <a:solidFill>
                  <a:srgbClr val="00B0F0"/>
                </a:solidFill>
                <a:latin typeface="Goudy Type" panose="00000500000000000000" pitchFamily="2" charset="0"/>
              </a:rPr>
              <a:t>todo aquel que hace pecado, esclavo es del pecado</a:t>
            </a:r>
            <a:r>
              <a:rPr lang="es-MX" sz="1800" b="1" dirty="0">
                <a:latin typeface="Goudy Type" panose="00000500000000000000" pitchFamily="2" charset="0"/>
              </a:rPr>
              <a:t>. Y el esclavo no queda en la casa para siempre; el hijo sí queda para siempre. Así que, </a:t>
            </a:r>
            <a:r>
              <a:rPr lang="es-MX" sz="1800" b="1" dirty="0">
                <a:solidFill>
                  <a:srgbClr val="00B0F0"/>
                </a:solidFill>
                <a:latin typeface="Goudy Type" panose="00000500000000000000" pitchFamily="2" charset="0"/>
              </a:rPr>
              <a:t>si el Hijo os libertare, seréis verdaderamente libres</a:t>
            </a:r>
            <a:r>
              <a:rPr lang="es-MX" sz="1800" b="1" dirty="0">
                <a:latin typeface="Goudy Type" panose="00000500000000000000" pitchFamily="2" charset="0"/>
              </a:rPr>
              <a:t>.</a:t>
            </a:r>
          </a:p>
          <a:p>
            <a:pPr algn="r"/>
            <a:r>
              <a:rPr lang="es-MX" sz="1800" b="1" dirty="0">
                <a:solidFill>
                  <a:srgbClr val="00B0F0"/>
                </a:solidFill>
                <a:latin typeface="Goudy Type" panose="00000500000000000000" pitchFamily="2" charset="0"/>
              </a:rPr>
              <a:t>Juan 8:33-36</a:t>
            </a:r>
          </a:p>
        </p:txBody>
      </p:sp>
    </p:spTree>
    <p:extLst>
      <p:ext uri="{BB962C8B-B14F-4D97-AF65-F5344CB8AC3E}">
        <p14:creationId xmlns:p14="http://schemas.microsoft.com/office/powerpoint/2010/main" val="221693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811259" y="877211"/>
            <a:ext cx="241239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b="1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Goudy Type" panose="00000500000000000000" pitchFamily="2" charset="0"/>
              </a:rPr>
              <a:t>Juan 14:16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09C42D3-560F-134A-47A0-4399BF94A49F}"/>
              </a:ext>
            </a:extLst>
          </p:cNvPr>
          <p:cNvSpPr txBox="1"/>
          <p:nvPr/>
        </p:nvSpPr>
        <p:spPr>
          <a:xfrm>
            <a:off x="718457" y="1880160"/>
            <a:ext cx="442504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Goudy Type" panose="00000500000000000000" pitchFamily="2" charset="0"/>
              </a:rPr>
              <a:t>Jesucristo es el centro de la redención bíblica. Él es el único camino para la reconciliación con Dios y la salvación del pecado. En su muerte en la cruz, Jesús tomó sobre sí el castigo por nuestros pecados y nos reconcilió con Dios</a:t>
            </a:r>
            <a:endParaRPr lang="es-MX" sz="2000" b="1" dirty="0">
              <a:latin typeface="Goudy Type" panose="000005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4C177DC-83E8-3BC5-3065-BFE3467EBB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02" r="25000" b="536"/>
          <a:stretch/>
        </p:blipFill>
        <p:spPr>
          <a:xfrm rot="159111">
            <a:off x="5084894" y="521568"/>
            <a:ext cx="1255968" cy="1854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43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manos de D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51" y="1667409"/>
            <a:ext cx="4727497" cy="2497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811259" y="877211"/>
            <a:ext cx="241239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2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Goudy Type" panose="00000500000000000000" pitchFamily="2" charset="0"/>
              </a:rPr>
              <a:t>1ª Pedro 2:9-10</a:t>
            </a:r>
          </a:p>
        </p:txBody>
      </p:sp>
    </p:spTree>
    <p:extLst>
      <p:ext uri="{BB962C8B-B14F-4D97-AF65-F5344CB8AC3E}">
        <p14:creationId xmlns:p14="http://schemas.microsoft.com/office/powerpoint/2010/main" val="328178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Jaqu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546</Words>
  <Application>Microsoft Office PowerPoint</Application>
  <PresentationFormat>Personalizado</PresentationFormat>
  <Paragraphs>25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Goudy Type</vt:lpstr>
      <vt:lpstr>Inconsolata</vt:lpstr>
      <vt:lpstr>Ink Free</vt:lpstr>
      <vt:lpstr>Pangolin</vt:lpstr>
      <vt:lpstr>Jaques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Noe Perez Zaldivar</dc:creator>
  <cp:lastModifiedBy>Haniel Pérez</cp:lastModifiedBy>
  <cp:revision>25</cp:revision>
  <dcterms:modified xsi:type="dcterms:W3CDTF">2024-06-06T02:27:18Z</dcterms:modified>
</cp:coreProperties>
</file>