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8" r:id="rId4"/>
    <p:sldId id="260" r:id="rId5"/>
    <p:sldId id="261" r:id="rId6"/>
    <p:sldId id="259" r:id="rId7"/>
    <p:sldId id="267" r:id="rId8"/>
    <p:sldId id="264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3FD56"/>
    <a:srgbClr val="CC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3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7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4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6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6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94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1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93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76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42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4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9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148000" b="-1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33C4-31A2-4FD5-8480-272D25EC9998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638A-D456-4ABA-992D-3A08FB0342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8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2B5F3-1FA0-432B-823F-5702E48CB6C2}"/>
              </a:ext>
            </a:extLst>
          </p:cNvPr>
          <p:cNvSpPr txBox="1"/>
          <p:nvPr/>
        </p:nvSpPr>
        <p:spPr>
          <a:xfrm>
            <a:off x="448896" y="116632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 defTabSz="914400">
              <a:defRPr sz="11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MX" sz="9600" dirty="0">
                <a:ln w="6600">
                  <a:solidFill>
                    <a:srgbClr val="00B050"/>
                  </a:solidFill>
                  <a:prstDash val="solid"/>
                </a:ln>
                <a:effectLst>
                  <a:glow rad="228600">
                    <a:srgbClr val="03FD56"/>
                  </a:glow>
                  <a:outerShdw dist="38100" dir="2700000" algn="tl" rotWithShape="0">
                    <a:schemeClr val="accent2"/>
                  </a:outerShdw>
                </a:effectLst>
              </a:rPr>
              <a:t>ARREPENTIMIENTO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6205D5-D951-4CBF-9B21-AD758798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6" t="22976" r="1481"/>
          <a:stretch/>
        </p:blipFill>
        <p:spPr>
          <a:xfrm>
            <a:off x="1631504" y="2276872"/>
            <a:ext cx="9001000" cy="431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44AE8D1-507C-40CE-8801-EE6B6B2A3863}"/>
              </a:ext>
            </a:extLst>
          </p:cNvPr>
          <p:cNvSpPr/>
          <p:nvPr/>
        </p:nvSpPr>
        <p:spPr>
          <a:xfrm>
            <a:off x="4542304" y="2420888"/>
            <a:ext cx="5904656" cy="46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37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  <a:ea typeface="+mn-ea"/>
                <a:cs typeface="+mn-cs"/>
              </a:rPr>
              <a:t>QUE ME LLEVA AL ARREPENTIMIENTO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7521"/>
          </a:xfr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1. La bondad y amor de Dios</a:t>
            </a:r>
          </a:p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2. Oír la verdad</a:t>
            </a:r>
          </a:p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3. El poder convincente del Espíritu Santo</a:t>
            </a:r>
          </a:p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4. El conocimiento del pecado</a:t>
            </a:r>
          </a:p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5. El rechazo del pecado</a:t>
            </a:r>
          </a:p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6. Una fe verdadera en Dios</a:t>
            </a:r>
          </a:p>
        </p:txBody>
      </p:sp>
    </p:spTree>
    <p:extLst>
      <p:ext uri="{BB962C8B-B14F-4D97-AF65-F5344CB8AC3E}">
        <p14:creationId xmlns:p14="http://schemas.microsoft.com/office/powerpoint/2010/main" val="413745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148000" b="-1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6984" y="235743"/>
            <a:ext cx="10515600" cy="7571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6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  <a:ea typeface="+mn-ea"/>
                <a:cs typeface="+mn-cs"/>
              </a:rPr>
              <a:t>LA SERIEDAD DEL ARREPENTIMIENTO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7400" y="1406471"/>
            <a:ext cx="10515600" cy="5206554"/>
          </a:xfr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“Porque es imposible que los que una vez fueron iluminados y gustaron del don celestial, y fueron hechos partícipes del Espíritu Santo, y asimismo gustaron de la buena palabra de Dios y los poderes del siglo venidero, y recayeron, sean otra vez renovados para arrepentimiento, crucificando de nuevo para sí mismos al Hijo de Dios y exponiéndole a vituperio”</a:t>
            </a:r>
          </a:p>
          <a:p>
            <a:pPr marL="0" indent="0" algn="r" defTabSz="457200">
              <a:buNone/>
            </a:pPr>
            <a:r>
              <a:rPr lang="es-MX" sz="40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Hebreos 6:4–6</a:t>
            </a:r>
          </a:p>
        </p:txBody>
      </p:sp>
    </p:spTree>
    <p:extLst>
      <p:ext uri="{BB962C8B-B14F-4D97-AF65-F5344CB8AC3E}">
        <p14:creationId xmlns:p14="http://schemas.microsoft.com/office/powerpoint/2010/main" val="43533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C0970C-A172-4F2B-AEE6-49C20E37417C}"/>
              </a:ext>
            </a:extLst>
          </p:cNvPr>
          <p:cNvSpPr txBox="1"/>
          <p:nvPr/>
        </p:nvSpPr>
        <p:spPr>
          <a:xfrm>
            <a:off x="216024" y="188640"/>
            <a:ext cx="676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ARREPENTIMIENTO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110E40-467F-491F-8CB3-0A8D66FEC792}"/>
              </a:ext>
            </a:extLst>
          </p:cNvPr>
          <p:cNvSpPr txBox="1"/>
          <p:nvPr/>
        </p:nvSpPr>
        <p:spPr>
          <a:xfrm>
            <a:off x="335360" y="1772235"/>
            <a:ext cx="324036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 el pesar que una persona siente por algo que ha hecho, dicho o dejado de hacer. Quien se arrepiente cambia de opinión o deja de ser consecuente con un determinado compromiso.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9E37BF6-729D-43E6-8FEE-E800BCCBB4AF}"/>
              </a:ext>
            </a:extLst>
          </p:cNvPr>
          <p:cNvSpPr txBox="1"/>
          <p:nvPr/>
        </p:nvSpPr>
        <p:spPr>
          <a:xfrm>
            <a:off x="5519936" y="1556792"/>
            <a:ext cx="6336704" cy="483209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Significa "cambio de mente" e implica un cambio de perspectiva respecto al pasado, y una evaluación general de muchas cosas hechas previamente, lo que conlleva a la comprensión de la culpa personal y el reconocimiento de haber hecho algo mal. En el mismo sentido, se suelen considerar la necesidad de un cambio de conducta, de actitud, de orientación y de dirección como indicios de un arrepentimiento verdadero.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8276C3D-6EB4-4812-8208-B2AF1F12F36B}"/>
              </a:ext>
            </a:extLst>
          </p:cNvPr>
          <p:cNvSpPr/>
          <p:nvPr/>
        </p:nvSpPr>
        <p:spPr>
          <a:xfrm>
            <a:off x="3647728" y="3464560"/>
            <a:ext cx="1800200" cy="1116568"/>
          </a:xfrm>
          <a:prstGeom prst="rightArrow">
            <a:avLst>
              <a:gd name="adj1" fmla="val 38665"/>
              <a:gd name="adj2" fmla="val 4926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2113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8C1B73A-3879-45FD-9E9B-C6C4ECD0D236}"/>
              </a:ext>
            </a:extLst>
          </p:cNvPr>
          <p:cNvSpPr txBox="1"/>
          <p:nvPr/>
        </p:nvSpPr>
        <p:spPr>
          <a:xfrm>
            <a:off x="119336" y="84688"/>
            <a:ext cx="828092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Si se humillare mi pueblo, sobre el cual mi nombre es invocado, y oraren, y buscaren mi rostro, y se convirtieren de sus malos caminos; entonces yo oiré desde los cielos, y perdonaré sus pecados, y sanaré su tierra</a:t>
            </a:r>
          </a:p>
          <a:p>
            <a:pPr algn="ctr"/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2ª Crónicas 7:14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E5742A-AA71-4D09-BEEE-48A25754B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42"/>
          <a:stretch/>
        </p:blipFill>
        <p:spPr>
          <a:xfrm>
            <a:off x="4439816" y="3789040"/>
            <a:ext cx="7326137" cy="279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4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D5C79B9-A04C-4D38-9EBB-D2AA762FBC99}"/>
              </a:ext>
            </a:extLst>
          </p:cNvPr>
          <p:cNvSpPr/>
          <p:nvPr/>
        </p:nvSpPr>
        <p:spPr>
          <a:xfrm>
            <a:off x="191344" y="1891399"/>
            <a:ext cx="2376264" cy="936000"/>
          </a:xfrm>
          <a:prstGeom prst="roundRect">
            <a:avLst>
              <a:gd name="adj" fmla="val 40547"/>
            </a:avLst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Berlin Sans FB" panose="020E0602020502020306" pitchFamily="34" charset="0"/>
              </a:rPr>
              <a:t>PECADO</a:t>
            </a:r>
            <a:endParaRPr lang="es-MX" sz="4000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FA1D8-7764-446B-BB01-E17EE407C2E0}"/>
              </a:ext>
            </a:extLst>
          </p:cNvPr>
          <p:cNvSpPr txBox="1"/>
          <p:nvPr/>
        </p:nvSpPr>
        <p:spPr>
          <a:xfrm>
            <a:off x="3935760" y="1891399"/>
            <a:ext cx="3456384" cy="936000"/>
          </a:xfrm>
          <a:prstGeom prst="roundRect">
            <a:avLst>
              <a:gd name="adj" fmla="val 40089"/>
            </a:avLst>
          </a:prstGeom>
          <a:solidFill>
            <a:srgbClr val="7600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CONFESIÓN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FEAF11-5BCF-40D1-B5B4-D9B7111706E7}"/>
              </a:ext>
            </a:extLst>
          </p:cNvPr>
          <p:cNvSpPr txBox="1"/>
          <p:nvPr/>
        </p:nvSpPr>
        <p:spPr>
          <a:xfrm>
            <a:off x="8760296" y="1891399"/>
            <a:ext cx="3096344" cy="936000"/>
          </a:xfrm>
          <a:prstGeom prst="roundRect">
            <a:avLst>
              <a:gd name="adj" fmla="val 36761"/>
            </a:avLst>
          </a:prstGeom>
          <a:solidFill>
            <a:srgbClr val="7030A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HUMILDAD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9ECCCC-12D0-49FB-A95E-965B8B73C3EE}"/>
              </a:ext>
            </a:extLst>
          </p:cNvPr>
          <p:cNvSpPr txBox="1"/>
          <p:nvPr/>
        </p:nvSpPr>
        <p:spPr>
          <a:xfrm>
            <a:off x="8135888" y="3835615"/>
            <a:ext cx="3840088" cy="9360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CONVERSIÓN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97B8A-B608-438D-8330-B47D98528481}"/>
              </a:ext>
            </a:extLst>
          </p:cNvPr>
          <p:cNvSpPr txBox="1"/>
          <p:nvPr/>
        </p:nvSpPr>
        <p:spPr>
          <a:xfrm>
            <a:off x="4151785" y="3835615"/>
            <a:ext cx="2388096" cy="936000"/>
          </a:xfrm>
          <a:prstGeom prst="roundRect">
            <a:avLst>
              <a:gd name="adj" fmla="val 42296"/>
            </a:avLst>
          </a:prstGeom>
          <a:solidFill>
            <a:schemeClr val="accent1">
              <a:lumMod val="5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PERDÓN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3A0DEE-FC56-4ACD-BF73-718CF8F88B72}"/>
              </a:ext>
            </a:extLst>
          </p:cNvPr>
          <p:cNvSpPr txBox="1"/>
          <p:nvPr/>
        </p:nvSpPr>
        <p:spPr>
          <a:xfrm>
            <a:off x="479376" y="3835615"/>
            <a:ext cx="2160240" cy="936000"/>
          </a:xfrm>
          <a:prstGeom prst="roundRect">
            <a:avLst>
              <a:gd name="adj" fmla="val 35783"/>
            </a:avLst>
          </a:prstGeom>
          <a:solidFill>
            <a:srgbClr val="FFC0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GRACIA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2971BB-546C-49A7-98F8-50370DFA0D91}"/>
              </a:ext>
            </a:extLst>
          </p:cNvPr>
          <p:cNvSpPr txBox="1"/>
          <p:nvPr/>
        </p:nvSpPr>
        <p:spPr>
          <a:xfrm>
            <a:off x="479376" y="5733360"/>
            <a:ext cx="4056112" cy="936000"/>
          </a:xfrm>
          <a:prstGeom prst="roundRect">
            <a:avLst>
              <a:gd name="adj" fmla="val 43991"/>
            </a:avLst>
          </a:prstGeom>
          <a:solidFill>
            <a:schemeClr val="bg2">
              <a:lumMod val="5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JUSTIFICACIÓN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71A2C2-A120-439C-AA36-37F07827F3D8}"/>
              </a:ext>
            </a:extLst>
          </p:cNvPr>
          <p:cNvSpPr txBox="1"/>
          <p:nvPr/>
        </p:nvSpPr>
        <p:spPr>
          <a:xfrm>
            <a:off x="6325200" y="5733360"/>
            <a:ext cx="3976216" cy="936000"/>
          </a:xfrm>
          <a:prstGeom prst="roundRect">
            <a:avLst>
              <a:gd name="adj" fmla="val 45196"/>
            </a:avLst>
          </a:prstGeom>
          <a:solidFill>
            <a:srgbClr val="00B0F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VIDA ETERNA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A0A833-C46A-402A-B6C3-AC94F2A171DA}"/>
              </a:ext>
            </a:extLst>
          </p:cNvPr>
          <p:cNvSpPr txBox="1"/>
          <p:nvPr/>
        </p:nvSpPr>
        <p:spPr>
          <a:xfrm>
            <a:off x="479376" y="-75585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 defTabSz="914400">
              <a:defRPr sz="11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MX" sz="4800" dirty="0">
                <a:ln w="6600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Proceso de Arrepentimiento</a:t>
            </a:r>
          </a:p>
          <a:p>
            <a:r>
              <a:rPr lang="es-MX" sz="4800" dirty="0">
                <a:ln w="6600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para con Dios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505EB9A-A96E-4B9B-ABCC-9DE454C81F1F}"/>
              </a:ext>
            </a:extLst>
          </p:cNvPr>
          <p:cNvSpPr/>
          <p:nvPr/>
        </p:nvSpPr>
        <p:spPr>
          <a:xfrm>
            <a:off x="2783632" y="2135167"/>
            <a:ext cx="1008112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E9C8787-6C3F-4AB7-9519-D02E03707A16}"/>
              </a:ext>
            </a:extLst>
          </p:cNvPr>
          <p:cNvSpPr/>
          <p:nvPr/>
        </p:nvSpPr>
        <p:spPr>
          <a:xfrm>
            <a:off x="7536160" y="2135167"/>
            <a:ext cx="1008112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6DD3D9C-2A34-4DED-9B54-DD1C4F4EBDE6}"/>
              </a:ext>
            </a:extLst>
          </p:cNvPr>
          <p:cNvSpPr/>
          <p:nvPr/>
        </p:nvSpPr>
        <p:spPr>
          <a:xfrm rot="5400000">
            <a:off x="9961196" y="3129408"/>
            <a:ext cx="694543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A2E2C75-8235-4AAB-8216-62C3BF7ACECC}"/>
              </a:ext>
            </a:extLst>
          </p:cNvPr>
          <p:cNvSpPr/>
          <p:nvPr/>
        </p:nvSpPr>
        <p:spPr>
          <a:xfrm rot="10800000">
            <a:off x="6888088" y="4078279"/>
            <a:ext cx="1008112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B2072503-871A-49F6-ACB6-102B7B68D6B0}"/>
              </a:ext>
            </a:extLst>
          </p:cNvPr>
          <p:cNvSpPr/>
          <p:nvPr/>
        </p:nvSpPr>
        <p:spPr>
          <a:xfrm rot="10800000">
            <a:off x="2880275" y="4078279"/>
            <a:ext cx="1008112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F26C2EB-763B-4B8E-A2C9-D1AF2533F9FD}"/>
              </a:ext>
            </a:extLst>
          </p:cNvPr>
          <p:cNvSpPr/>
          <p:nvPr/>
        </p:nvSpPr>
        <p:spPr>
          <a:xfrm rot="5400000">
            <a:off x="1356240" y="5049300"/>
            <a:ext cx="694543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754AB7E9-D437-4857-A4CC-1B7BD66C7829}"/>
              </a:ext>
            </a:extLst>
          </p:cNvPr>
          <p:cNvSpPr/>
          <p:nvPr/>
        </p:nvSpPr>
        <p:spPr>
          <a:xfrm>
            <a:off x="4871864" y="5977128"/>
            <a:ext cx="1008112" cy="44846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1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FEA340-0198-4EE4-9214-DC0A1FCF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2" b="6589"/>
          <a:stretch/>
        </p:blipFill>
        <p:spPr>
          <a:xfrm flipH="1">
            <a:off x="380998" y="116632"/>
            <a:ext cx="6956345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2BFB55-542A-426B-A536-82DC539879E1}"/>
              </a:ext>
            </a:extLst>
          </p:cNvPr>
          <p:cNvSpPr txBox="1"/>
          <p:nvPr/>
        </p:nvSpPr>
        <p:spPr>
          <a:xfrm>
            <a:off x="479376" y="-75585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 defTabSz="914400">
              <a:defRPr sz="11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MX" sz="4800" dirty="0">
                <a:ln w="6600">
                  <a:solidFill>
                    <a:srgbClr val="FFC000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Proceso de Arrepentimiento</a:t>
            </a:r>
          </a:p>
          <a:p>
            <a:r>
              <a:rPr lang="es-MX" sz="4800" dirty="0">
                <a:ln w="6600">
                  <a:solidFill>
                    <a:srgbClr val="FFC000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para conmigo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302A82-3992-4014-B8E6-11DF67556AAD}"/>
              </a:ext>
            </a:extLst>
          </p:cNvPr>
          <p:cNvSpPr txBox="1"/>
          <p:nvPr/>
        </p:nvSpPr>
        <p:spPr>
          <a:xfrm>
            <a:off x="911424" y="6279703"/>
            <a:ext cx="2160240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Hay convicción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2B0C9-2448-44B9-861A-4F139738371D}"/>
              </a:ext>
            </a:extLst>
          </p:cNvPr>
          <p:cNvSpPr txBox="1"/>
          <p:nvPr/>
        </p:nvSpPr>
        <p:spPr>
          <a:xfrm>
            <a:off x="2631900" y="5711769"/>
            <a:ext cx="3672408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Hay tristeza según Dios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300F5E-E10E-4855-B497-0D3133FC8814}"/>
              </a:ext>
            </a:extLst>
          </p:cNvPr>
          <p:cNvSpPr txBox="1"/>
          <p:nvPr/>
        </p:nvSpPr>
        <p:spPr>
          <a:xfrm>
            <a:off x="3585880" y="5116490"/>
            <a:ext cx="2232248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Hay confesión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46048-F361-4205-BA93-33AC1A762A2A}"/>
              </a:ext>
            </a:extLst>
          </p:cNvPr>
          <p:cNvSpPr txBox="1"/>
          <p:nvPr/>
        </p:nvSpPr>
        <p:spPr>
          <a:xfrm>
            <a:off x="4532144" y="4529440"/>
            <a:ext cx="4407026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Hay frutos de arrepentimiento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D83DBD-9FB9-4431-830C-02126B2FE1A9}"/>
              </a:ext>
            </a:extLst>
          </p:cNvPr>
          <p:cNvSpPr txBox="1"/>
          <p:nvPr/>
        </p:nvSpPr>
        <p:spPr>
          <a:xfrm>
            <a:off x="5486343" y="3933919"/>
            <a:ext cx="2245521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Hay restitución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E91E473-21B5-4B6C-9B84-18A42649CF51}"/>
              </a:ext>
            </a:extLst>
          </p:cNvPr>
          <p:cNvSpPr txBox="1"/>
          <p:nvPr/>
        </p:nvSpPr>
        <p:spPr>
          <a:xfrm>
            <a:off x="6445880" y="3342237"/>
            <a:ext cx="5122728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Hay un cambio de corazón y acciones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E946BA-EEDE-440E-B6EA-51465D315C63}"/>
              </a:ext>
            </a:extLst>
          </p:cNvPr>
          <p:cNvSpPr txBox="1"/>
          <p:nvPr/>
        </p:nvSpPr>
        <p:spPr>
          <a:xfrm>
            <a:off x="8184232" y="709245"/>
            <a:ext cx="3940266" cy="19389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i="0" dirty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Salmos 51:17</a:t>
            </a:r>
          </a:p>
          <a:p>
            <a:pPr algn="just"/>
            <a:r>
              <a:rPr lang="es-ES" sz="2400" i="0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Los sacrificios de Dios son el espíritu quebrantado; Al corazón contrito y humillado no despreciarás tú, oh Dios.</a:t>
            </a:r>
          </a:p>
        </p:txBody>
      </p:sp>
    </p:spTree>
    <p:extLst>
      <p:ext uri="{BB962C8B-B14F-4D97-AF65-F5344CB8AC3E}">
        <p14:creationId xmlns:p14="http://schemas.microsoft.com/office/powerpoint/2010/main" val="211535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A0C59DE-9A6A-491E-B789-BF712BA6D4CB}"/>
              </a:ext>
            </a:extLst>
          </p:cNvPr>
          <p:cNvSpPr txBox="1"/>
          <p:nvPr/>
        </p:nvSpPr>
        <p:spPr>
          <a:xfrm>
            <a:off x="1775520" y="973172"/>
            <a:ext cx="8640960" cy="483209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400" dirty="0">
                <a:ln>
                  <a:solidFill>
                    <a:srgbClr val="00B05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“Sin arrepentimiento, no tiene sentido que pidas perdón”</a:t>
            </a:r>
          </a:p>
          <a:p>
            <a:pPr algn="ctr"/>
            <a:r>
              <a:rPr lang="es-MX" sz="4400" dirty="0">
                <a:ln>
                  <a:solidFill>
                    <a:srgbClr val="00B05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Arrepentirse es un acto de convicción, que debe surgir de la comprensión legítima de los propios errores, aunque esto no significa que no vuelvan a cometerse.</a:t>
            </a:r>
          </a:p>
        </p:txBody>
      </p:sp>
    </p:spTree>
    <p:extLst>
      <p:ext uri="{BB962C8B-B14F-4D97-AF65-F5344CB8AC3E}">
        <p14:creationId xmlns:p14="http://schemas.microsoft.com/office/powerpoint/2010/main" val="298999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24744"/>
            <a:ext cx="70567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D75B858-7326-4595-8D93-87FD3027AC36}"/>
              </a:ext>
            </a:extLst>
          </p:cNvPr>
          <p:cNvSpPr txBox="1"/>
          <p:nvPr/>
        </p:nvSpPr>
        <p:spPr>
          <a:xfrm>
            <a:off x="2232248" y="188640"/>
            <a:ext cx="775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4800" b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MX" dirty="0">
                <a:ln w="6600">
                  <a:solidFill>
                    <a:srgbClr val="03FD56"/>
                  </a:solidFill>
                  <a:prstDash val="solid"/>
                </a:ln>
                <a:effectLst>
                  <a:glow rad="101600">
                    <a:srgbClr val="03FD56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</a:rPr>
              <a:t>VERDADES FUNDAMENTALES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C80C14-EF66-4551-8CA5-A590275EA62C}"/>
              </a:ext>
            </a:extLst>
          </p:cNvPr>
          <p:cNvSpPr txBox="1"/>
          <p:nvPr/>
        </p:nvSpPr>
        <p:spPr>
          <a:xfrm>
            <a:off x="1739516" y="1412776"/>
            <a:ext cx="8712968" cy="5016758"/>
          </a:xfrm>
          <a:prstGeom prst="rect">
            <a:avLst/>
          </a:prstGeom>
          <a:solidFill>
            <a:srgbClr val="03FD56">
              <a:alpha val="50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1. El arrepentimiento es un mandato.</a:t>
            </a:r>
          </a:p>
          <a:p>
            <a:endParaRPr lang="es-MX" sz="40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2. Es esencial para la salvación.</a:t>
            </a:r>
          </a:p>
          <a:p>
            <a:endParaRPr lang="es-MX" sz="40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3. Es la condición para la remisión de pecados.</a:t>
            </a:r>
          </a:p>
          <a:p>
            <a:endParaRPr lang="es-MX" sz="40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s-MX" sz="40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4. Precede toda acción de gracia divina.</a:t>
            </a:r>
          </a:p>
        </p:txBody>
      </p:sp>
    </p:spTree>
    <p:extLst>
      <p:ext uri="{BB962C8B-B14F-4D97-AF65-F5344CB8AC3E}">
        <p14:creationId xmlns:p14="http://schemas.microsoft.com/office/powerpoint/2010/main" val="119271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59B823D-1897-462F-9E0F-F867C7432EA9}"/>
              </a:ext>
            </a:extLst>
          </p:cNvPr>
          <p:cNvSpPr txBox="1"/>
          <p:nvPr/>
        </p:nvSpPr>
        <p:spPr>
          <a:xfrm>
            <a:off x="767408" y="1628800"/>
            <a:ext cx="10657184" cy="3785652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1. No es solamente un cambio de mentalidad</a:t>
            </a:r>
          </a:p>
          <a:p>
            <a:r>
              <a:rPr lang="es-MX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2. No es solamente estar triste por los pecados que han sido cometidos</a:t>
            </a:r>
          </a:p>
          <a:p>
            <a:r>
              <a:rPr lang="es-MX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3. No es asistir a una iglesia</a:t>
            </a:r>
          </a:p>
          <a:p>
            <a:r>
              <a:rPr lang="es-MX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4. No es solamente confesar el pecado</a:t>
            </a:r>
          </a:p>
          <a:p>
            <a:r>
              <a:rPr lang="es-MX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5. No es solamente reformarse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40D319-6F97-4C12-8E4D-EA5617F2B14D}"/>
              </a:ext>
            </a:extLst>
          </p:cNvPr>
          <p:cNvSpPr txBox="1"/>
          <p:nvPr/>
        </p:nvSpPr>
        <p:spPr>
          <a:xfrm>
            <a:off x="2639616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4800" b="1">
                <a:ln w="6600">
                  <a:solidFill>
                    <a:srgbClr val="03FD56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3FD56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MX" dirty="0">
                <a:ln w="6600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 QUE NO ES</a:t>
            </a:r>
          </a:p>
        </p:txBody>
      </p:sp>
    </p:spTree>
    <p:extLst>
      <p:ext uri="{BB962C8B-B14F-4D97-AF65-F5344CB8AC3E}">
        <p14:creationId xmlns:p14="http://schemas.microsoft.com/office/powerpoint/2010/main" val="2143841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470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Animated</vt:lpstr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ME LLEVA AL ARREPENTIMIENTO</vt:lpstr>
      <vt:lpstr>LA SERIEDAD DEL ARREPENTIMIENTO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ARREPENTIMIENTO</dc:title>
  <dc:creator>optmora</dc:creator>
  <cp:lastModifiedBy>Haniel Pérez</cp:lastModifiedBy>
  <cp:revision>20</cp:revision>
  <dcterms:created xsi:type="dcterms:W3CDTF">2019-03-28T17:01:17Z</dcterms:created>
  <dcterms:modified xsi:type="dcterms:W3CDTF">2024-02-21T19:29:07Z</dcterms:modified>
</cp:coreProperties>
</file>