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4" r:id="rId2"/>
    <p:sldId id="278" r:id="rId3"/>
    <p:sldId id="279" r:id="rId4"/>
    <p:sldId id="281" r:id="rId5"/>
    <p:sldId id="280" r:id="rId6"/>
    <p:sldId id="277" r:id="rId7"/>
    <p:sldId id="265" r:id="rId8"/>
    <p:sldId id="267" r:id="rId9"/>
    <p:sldId id="266" r:id="rId10"/>
    <p:sldId id="276" r:id="rId11"/>
    <p:sldId id="275" r:id="rId12"/>
    <p:sldId id="271" r:id="rId13"/>
    <p:sldId id="274" r:id="rId14"/>
    <p:sldId id="269" r:id="rId15"/>
    <p:sldId id="27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2/25/2022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80990" y="158187"/>
            <a:ext cx="10882778" cy="2646878"/>
          </a:xfrm>
          <a:prstGeom prst="rect">
            <a:avLst/>
          </a:prstGeom>
          <a:noFill/>
        </p:spPr>
        <p:txBody>
          <a:bodyPr wrap="square" rtlCol="0">
            <a:spAutoFit/>
          </a:bodyPr>
          <a:lstStyle/>
          <a:p>
            <a:pPr algn="ctr"/>
            <a:r>
              <a:rPr lang="es-MX" sz="166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nimated" panose="02000603000000000000" pitchFamily="2" charset="0"/>
              </a:rPr>
              <a:t>La BIBLIA</a:t>
            </a:r>
          </a:p>
        </p:txBody>
      </p:sp>
      <p:pic>
        <p:nvPicPr>
          <p:cNvPr id="5122"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52" y="2805065"/>
            <a:ext cx="6434455" cy="38807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555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9474424" y="102711"/>
            <a:ext cx="2140330" cy="1200329"/>
          </a:xfrm>
          <a:prstGeom prst="rect">
            <a:avLst/>
          </a:prstGeom>
          <a:noFill/>
        </p:spPr>
        <p:txBody>
          <a:bodyPr wrap="none" rtlCol="0">
            <a:spAutoFit/>
          </a:bodyPr>
          <a:lstStyle/>
          <a:p>
            <a:pPr algn="ctr"/>
            <a:r>
              <a:rPr lang="es-MX" sz="3600" dirty="0">
                <a:ln w="0"/>
                <a:solidFill>
                  <a:schemeClr val="accent1"/>
                </a:solidFill>
                <a:effectLst>
                  <a:glow rad="101600">
                    <a:schemeClr val="accent2">
                      <a:satMod val="175000"/>
                      <a:alpha val="40000"/>
                    </a:schemeClr>
                  </a:glow>
                  <a:outerShdw blurRad="38100" dist="25400" dir="5400000" algn="ctr" rotWithShape="0">
                    <a:srgbClr val="6E747A">
                      <a:alpha val="43000"/>
                    </a:srgbClr>
                  </a:outerShdw>
                </a:effectLst>
                <a:latin typeface="StateOfDreaming" panose="02000603000000000000" pitchFamily="2" charset="0"/>
                <a:ea typeface="StateOfDreaming" panose="02000603000000000000" pitchFamily="2" charset="0"/>
              </a:rPr>
              <a:t>Antiguo</a:t>
            </a:r>
          </a:p>
          <a:p>
            <a:pPr algn="ctr"/>
            <a:r>
              <a:rPr lang="es-MX" sz="3600" dirty="0">
                <a:ln w="0"/>
                <a:solidFill>
                  <a:schemeClr val="accent1"/>
                </a:solidFill>
                <a:effectLst>
                  <a:glow rad="101600">
                    <a:schemeClr val="accent2">
                      <a:satMod val="175000"/>
                      <a:alpha val="40000"/>
                    </a:schemeClr>
                  </a:glow>
                  <a:outerShdw blurRad="38100" dist="25400" dir="5400000" algn="ctr" rotWithShape="0">
                    <a:srgbClr val="6E747A">
                      <a:alpha val="43000"/>
                    </a:srgbClr>
                  </a:outerShdw>
                </a:effectLst>
                <a:latin typeface="StateOfDreaming" panose="02000603000000000000" pitchFamily="2" charset="0"/>
                <a:ea typeface="StateOfDreaming" panose="02000603000000000000" pitchFamily="2" charset="0"/>
              </a:rPr>
              <a:t>Testamento</a:t>
            </a:r>
          </a:p>
        </p:txBody>
      </p:sp>
      <p:pic>
        <p:nvPicPr>
          <p:cNvPr id="10" name="Picture 2" descr="La clase de ReligiÃ³n: Libros de la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l="42898" t="75051" r="7560" b="3667"/>
          <a:stretch/>
        </p:blipFill>
        <p:spPr bwMode="auto">
          <a:xfrm>
            <a:off x="7878667" y="2284628"/>
            <a:ext cx="3191514" cy="19378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a clase de ReligiÃ³n: Libros de la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l="41425" t="15022" r="9967" b="64698"/>
          <a:stretch/>
        </p:blipFill>
        <p:spPr bwMode="auto">
          <a:xfrm>
            <a:off x="2895417" y="249346"/>
            <a:ext cx="3250202" cy="19167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a clase de ReligiÃ³n: Libros de la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t="34762" b="45179"/>
          <a:stretch/>
        </p:blipFill>
        <p:spPr bwMode="auto">
          <a:xfrm>
            <a:off x="637992" y="2482558"/>
            <a:ext cx="6394048" cy="18129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a clase de ReligiÃ³n: Libros de la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t="54519" b="24980"/>
          <a:stretch/>
        </p:blipFill>
        <p:spPr bwMode="auto">
          <a:xfrm>
            <a:off x="4520518" y="4538930"/>
            <a:ext cx="6938893" cy="20107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a clase de ReligiÃ³n: Libros de la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l="4569" t="74540" r="63337" b="3858"/>
          <a:stretch/>
        </p:blipFill>
        <p:spPr bwMode="auto">
          <a:xfrm>
            <a:off x="637992" y="4412218"/>
            <a:ext cx="2495232" cy="237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90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9450374" y="91120"/>
            <a:ext cx="2140331" cy="1200329"/>
          </a:xfrm>
          <a:prstGeom prst="rect">
            <a:avLst/>
          </a:prstGeom>
          <a:noFill/>
        </p:spPr>
        <p:txBody>
          <a:bodyPr wrap="none" rtlCol="0">
            <a:spAutoFit/>
          </a:bodyPr>
          <a:lstStyle>
            <a:defPPr>
              <a:defRPr lang="en-US"/>
            </a:defPPr>
            <a:lvl1pPr algn="ctr">
              <a:defRPr sz="3600">
                <a:ln w="0"/>
                <a:solidFill>
                  <a:schemeClr val="accent1"/>
                </a:solidFill>
                <a:effectLst>
                  <a:glow rad="101600">
                    <a:schemeClr val="accent2">
                      <a:satMod val="175000"/>
                      <a:alpha val="40000"/>
                    </a:schemeClr>
                  </a:glow>
                  <a:outerShdw blurRad="38100" dist="25400" dir="5400000" algn="ctr" rotWithShape="0">
                    <a:srgbClr val="6E747A">
                      <a:alpha val="43000"/>
                    </a:srgbClr>
                  </a:outerShdw>
                </a:effectLst>
                <a:latin typeface="StateOfDreaming" panose="02000603000000000000" pitchFamily="2" charset="0"/>
                <a:ea typeface="StateOfDreaming" panose="02000603000000000000" pitchFamily="2" charset="0"/>
              </a:defRPr>
            </a:lvl1pPr>
          </a:lstStyle>
          <a:p>
            <a:r>
              <a:rPr lang="es-MX" dirty="0"/>
              <a:t>Nuevo</a:t>
            </a:r>
          </a:p>
          <a:p>
            <a:r>
              <a:rPr lang="es-MX" dirty="0"/>
              <a:t>Testamento</a:t>
            </a:r>
          </a:p>
        </p:txBody>
      </p:sp>
      <p:grpSp>
        <p:nvGrpSpPr>
          <p:cNvPr id="17" name="Grupo 16"/>
          <p:cNvGrpSpPr/>
          <p:nvPr/>
        </p:nvGrpSpPr>
        <p:grpSpPr>
          <a:xfrm>
            <a:off x="7591647" y="1299945"/>
            <a:ext cx="2414580" cy="2527775"/>
            <a:chOff x="8448384" y="1258363"/>
            <a:chExt cx="1598184" cy="1385078"/>
          </a:xfrm>
        </p:grpSpPr>
        <p:pic>
          <p:nvPicPr>
            <p:cNvPr id="1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28290" t="26981" r="40153" b="55749"/>
            <a:stretch/>
          </p:blipFill>
          <p:spPr bwMode="auto">
            <a:xfrm>
              <a:off x="8448384" y="1405749"/>
              <a:ext cx="1598184" cy="1237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16437" t="22938" r="63633" b="74212"/>
            <a:stretch/>
          </p:blipFill>
          <p:spPr bwMode="auto">
            <a:xfrm>
              <a:off x="8709593" y="1258363"/>
              <a:ext cx="1129553" cy="228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upo 19"/>
          <p:cNvGrpSpPr/>
          <p:nvPr/>
        </p:nvGrpSpPr>
        <p:grpSpPr>
          <a:xfrm>
            <a:off x="7846823" y="3890392"/>
            <a:ext cx="2332442" cy="2114919"/>
            <a:chOff x="10226927" y="1300711"/>
            <a:chExt cx="1350500" cy="1254587"/>
          </a:xfrm>
        </p:grpSpPr>
        <p:pic>
          <p:nvPicPr>
            <p:cNvPr id="19"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59254" t="27130" r="32442" b="56774"/>
            <a:stretch/>
          </p:blipFill>
          <p:spPr bwMode="auto">
            <a:xfrm>
              <a:off x="10694077" y="1591532"/>
              <a:ext cx="376511" cy="9637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a clase de ReligiÃ³n: Libros de la Biblia."/>
            <p:cNvPicPr>
              <a:picLocks noChangeAspect="1" noChangeArrowheads="1"/>
            </p:cNvPicPr>
            <p:nvPr/>
          </p:nvPicPr>
          <p:blipFill rotWithShape="1">
            <a:blip r:embed="rId3">
              <a:extLst>
                <a:ext uri="{28A0092B-C50C-407E-A947-70E740481C1C}">
                  <a14:useLocalDpi xmlns:a14="http://schemas.microsoft.com/office/drawing/2010/main" val="0"/>
                </a:ext>
              </a:extLst>
            </a:blip>
            <a:srcRect l="37073" t="34762" r="33015" b="61120"/>
            <a:stretch/>
          </p:blipFill>
          <p:spPr bwMode="auto">
            <a:xfrm>
              <a:off x="10226927" y="1300711"/>
              <a:ext cx="1350500" cy="26282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4"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l="41059" t="23028" r="22617" b="42592"/>
          <a:stretch/>
        </p:blipFill>
        <p:spPr bwMode="auto">
          <a:xfrm>
            <a:off x="428674" y="375007"/>
            <a:ext cx="6819722" cy="513295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o 21"/>
          <p:cNvGrpSpPr/>
          <p:nvPr/>
        </p:nvGrpSpPr>
        <p:grpSpPr>
          <a:xfrm>
            <a:off x="9450374" y="4444409"/>
            <a:ext cx="2747511" cy="2177590"/>
            <a:chOff x="6442415" y="4627857"/>
            <a:chExt cx="1438835" cy="1409872"/>
          </a:xfrm>
        </p:grpSpPr>
        <p:pic>
          <p:nvPicPr>
            <p:cNvPr id="15"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80085" t="73150" r="11180" b="8935"/>
            <a:stretch/>
          </p:blipFill>
          <p:spPr bwMode="auto">
            <a:xfrm>
              <a:off x="6914338" y="4923692"/>
              <a:ext cx="383805" cy="11140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a clase de ReligiÃ³n: Libros de la Biblia."/>
            <p:cNvPicPr>
              <a:picLocks noChangeAspect="1" noChangeArrowheads="1"/>
            </p:cNvPicPr>
            <p:nvPr/>
          </p:nvPicPr>
          <p:blipFill rotWithShape="1">
            <a:blip r:embed="rId3">
              <a:extLst>
                <a:ext uri="{28A0092B-C50C-407E-A947-70E740481C1C}">
                  <a14:useLocalDpi xmlns:a14="http://schemas.microsoft.com/office/drawing/2010/main" val="0"/>
                </a:ext>
              </a:extLst>
            </a:blip>
            <a:srcRect l="35096" t="54816" r="33036" b="40548"/>
            <a:stretch/>
          </p:blipFill>
          <p:spPr bwMode="auto">
            <a:xfrm>
              <a:off x="6442415" y="4627857"/>
              <a:ext cx="1438835" cy="2958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1318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97388" y="106334"/>
            <a:ext cx="5889811" cy="882678"/>
          </a:xfrm>
          <a:prstGeom prst="rect">
            <a:avLst/>
          </a:prstGeom>
        </p:spPr>
        <p:txBody>
          <a:bodyPr wrap="square">
            <a:spAutoFit/>
          </a:bodyPr>
          <a:lstStyle/>
          <a:p>
            <a:pPr algn="ctr">
              <a:lnSpc>
                <a:spcPct val="107000"/>
              </a:lnSpc>
              <a:spcAft>
                <a:spcPts val="0"/>
              </a:spcAft>
            </a:pPr>
            <a:r>
              <a:rPr lang="es-MX"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Papyrus" panose="03070502060502030205" pitchFamily="66" charset="0"/>
                <a:ea typeface="Calibri" panose="020F0502020204030204" pitchFamily="34" charset="0"/>
                <a:cs typeface="Segoe UI Semilight" panose="020B0402040204020203" pitchFamily="34" charset="0"/>
              </a:rPr>
              <a:t>Nuestra Biblia</a:t>
            </a:r>
          </a:p>
          <a:p>
            <a:pPr algn="ctr">
              <a:lnSpc>
                <a:spcPct val="107000"/>
              </a:lnSpc>
              <a:spcAft>
                <a:spcPts val="0"/>
              </a:spcAft>
            </a:pPr>
            <a:r>
              <a:rPr lang="es-MX"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Papyrus" panose="03070502060502030205" pitchFamily="66" charset="0"/>
                <a:ea typeface="Calibri" panose="020F0502020204030204" pitchFamily="34" charset="0"/>
                <a:cs typeface="Segoe UI Semilight" panose="020B0402040204020203" pitchFamily="34" charset="0"/>
              </a:rPr>
              <a:t>Reina-Valera Revisión 1960</a:t>
            </a:r>
            <a:endParaRPr lang="es-MX"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5862918" y="1143972"/>
            <a:ext cx="6158753" cy="4514954"/>
          </a:xfrm>
          <a:prstGeom prst="rect">
            <a:avLst/>
          </a:prstGeom>
        </p:spPr>
        <p:txBody>
          <a:bodyPr wrap="square">
            <a:spAutoFit/>
          </a:bodyPr>
          <a:lstStyle/>
          <a:p>
            <a:pPr algn="just">
              <a:lnSpc>
                <a:spcPct val="107000"/>
              </a:lnSpc>
              <a:spcAft>
                <a:spcPts val="0"/>
              </a:spcAft>
            </a:pPr>
            <a:r>
              <a:rPr lang="es-MX" dirty="0">
                <a:latin typeface="Century Gothic" panose="020B0502020202020204" pitchFamily="34" charset="0"/>
                <a:ea typeface="Calibri" panose="020F0502020204030204" pitchFamily="34" charset="0"/>
                <a:cs typeface="Segoe UI Semilight" panose="020B0402040204020203" pitchFamily="34" charset="0"/>
              </a:rPr>
              <a:t>En O.A.S.I.S. y en muchas congregaciones cristianas, ocupamos la Biblia Reina-Valera 1960, ya que de acuerdo a la historia de la Biblia en Español, existen dos tipos de Traducciones*, la primera es aquella que va directamente a los manuscritos más antiguos que existen (códice </a:t>
            </a:r>
            <a:r>
              <a:rPr lang="es-MX" dirty="0" err="1">
                <a:latin typeface="Century Gothic" panose="020B0502020202020204" pitchFamily="34" charset="0"/>
                <a:ea typeface="Calibri" panose="020F0502020204030204" pitchFamily="34" charset="0"/>
                <a:cs typeface="Segoe UI Semilight" panose="020B0402040204020203" pitchFamily="34" charset="0"/>
              </a:rPr>
              <a:t>sinaítico</a:t>
            </a:r>
            <a:r>
              <a:rPr lang="es-MX" dirty="0">
                <a:latin typeface="Century Gothic" panose="020B0502020202020204" pitchFamily="34" charset="0"/>
                <a:ea typeface="Calibri" panose="020F0502020204030204" pitchFamily="34" charset="0"/>
                <a:cs typeface="Segoe UI Semilight" panose="020B0402040204020203" pitchFamily="34" charset="0"/>
              </a:rPr>
              <a:t>, códice alejandrino y </a:t>
            </a:r>
            <a:r>
              <a:rPr lang="es-MX" dirty="0" err="1">
                <a:latin typeface="Century Gothic" panose="020B0502020202020204" pitchFamily="34" charset="0"/>
                <a:ea typeface="Calibri" panose="020F0502020204030204" pitchFamily="34" charset="0"/>
                <a:cs typeface="Segoe UI Semilight" panose="020B0402040204020203" pitchFamily="34" charset="0"/>
              </a:rPr>
              <a:t>septuaginta</a:t>
            </a:r>
            <a:r>
              <a:rPr lang="es-MX" dirty="0">
                <a:latin typeface="Century Gothic" panose="020B0502020202020204" pitchFamily="34" charset="0"/>
                <a:ea typeface="Calibri" panose="020F0502020204030204" pitchFamily="34" charset="0"/>
                <a:cs typeface="Segoe UI Semilight" panose="020B0402040204020203" pitchFamily="34" charset="0"/>
              </a:rPr>
              <a:t>),  y otro tipo de traducciones, sólo van actualizando las palabras que han caído en desuso y las vas actualizando.</a:t>
            </a:r>
          </a:p>
          <a:p>
            <a:pPr algn="just">
              <a:lnSpc>
                <a:spcPct val="107000"/>
              </a:lnSpc>
              <a:spcAft>
                <a:spcPts val="0"/>
              </a:spcAft>
            </a:pPr>
            <a:r>
              <a:rPr lang="es-MX" dirty="0">
                <a:latin typeface="Century Gothic" panose="020B0502020202020204" pitchFamily="34" charset="0"/>
                <a:cs typeface="Segoe UI Semilight" panose="020B0402040204020203" pitchFamily="34" charset="0"/>
              </a:rPr>
              <a:t>En las que van al original, nos encontramos la Biblia del Oso en 1569 o la Biblia de </a:t>
            </a:r>
            <a:r>
              <a:rPr lang="es-MX" dirty="0" err="1">
                <a:latin typeface="Century Gothic" panose="020B0502020202020204" pitchFamily="34" charset="0"/>
                <a:cs typeface="Segoe UI Semilight" panose="020B0402040204020203" pitchFamily="34" charset="0"/>
              </a:rPr>
              <a:t>Casiodoro</a:t>
            </a:r>
            <a:r>
              <a:rPr lang="es-MX" dirty="0">
                <a:latin typeface="Century Gothic" panose="020B0502020202020204" pitchFamily="34" charset="0"/>
                <a:cs typeface="Segoe UI Semilight" panose="020B0402040204020203" pitchFamily="34" charset="0"/>
              </a:rPr>
              <a:t> de Reina que tomo de los manuscritos antiguos, para traducirlos al castellano, y fue la primer Biblia en español que se tradujo en su totalidad, considerando los libros apócrifos. </a:t>
            </a:r>
            <a:endParaRPr lang="es-MX" dirty="0">
              <a:latin typeface="Century Gothic" panose="020B0502020202020204" pitchFamily="34" charset="0"/>
            </a:endParaRPr>
          </a:p>
        </p:txBody>
      </p:sp>
      <p:pic>
        <p:nvPicPr>
          <p:cNvPr id="4" name="Imagen 3"/>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966" t="5889" r="33876"/>
          <a:stretch/>
        </p:blipFill>
        <p:spPr>
          <a:xfrm rot="5400000">
            <a:off x="-400685" y="662589"/>
            <a:ext cx="6494190" cy="5530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019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97388" y="106334"/>
            <a:ext cx="5889811" cy="882678"/>
          </a:xfrm>
          <a:prstGeom prst="rect">
            <a:avLst/>
          </a:prstGeom>
        </p:spPr>
        <p:txBody>
          <a:bodyPr wrap="square">
            <a:spAutoFit/>
          </a:bodyPr>
          <a:lstStyle/>
          <a:p>
            <a:pPr algn="ctr">
              <a:lnSpc>
                <a:spcPct val="107000"/>
              </a:lnSpc>
              <a:spcAft>
                <a:spcPts val="0"/>
              </a:spcAft>
            </a:pPr>
            <a:r>
              <a:rPr lang="es-MX"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Papyrus" panose="03070502060502030205" pitchFamily="66" charset="0"/>
                <a:ea typeface="Calibri" panose="020F0502020204030204" pitchFamily="34" charset="0"/>
                <a:cs typeface="Segoe UI Semilight" panose="020B0402040204020203" pitchFamily="34" charset="0"/>
              </a:rPr>
              <a:t>Nuestra Biblia</a:t>
            </a:r>
          </a:p>
          <a:p>
            <a:pPr algn="ctr">
              <a:lnSpc>
                <a:spcPct val="107000"/>
              </a:lnSpc>
              <a:spcAft>
                <a:spcPts val="0"/>
              </a:spcAft>
            </a:pPr>
            <a:r>
              <a:rPr lang="es-MX"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Papyrus" panose="03070502060502030205" pitchFamily="66" charset="0"/>
                <a:ea typeface="Calibri" panose="020F0502020204030204" pitchFamily="34" charset="0"/>
                <a:cs typeface="Segoe UI Semilight" panose="020B0402040204020203" pitchFamily="34" charset="0"/>
              </a:rPr>
              <a:t>Reina-Valera Revisión 1960</a:t>
            </a:r>
            <a:endParaRPr lang="es-MX"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5862918" y="1160065"/>
            <a:ext cx="6158753" cy="4811317"/>
          </a:xfrm>
          <a:prstGeom prst="rect">
            <a:avLst/>
          </a:prstGeom>
        </p:spPr>
        <p:txBody>
          <a:bodyPr wrap="square">
            <a:spAutoFit/>
          </a:bodyPr>
          <a:lstStyle/>
          <a:p>
            <a:pPr algn="just">
              <a:lnSpc>
                <a:spcPct val="107000"/>
              </a:lnSpc>
              <a:spcAft>
                <a:spcPts val="0"/>
              </a:spcAft>
            </a:pPr>
            <a:r>
              <a:rPr lang="es-MX" dirty="0">
                <a:latin typeface="Century Gothic" panose="020B0502020202020204" pitchFamily="34" charset="0"/>
                <a:cs typeface="Segoe UI Semilight" panose="020B0402040204020203" pitchFamily="34" charset="0"/>
              </a:rPr>
              <a:t>Después en el año de 1602, Cipriano de Valera, tomo nuevamente los manuscritos antiguos y volvió a realizar la traducción al castellano, salvo que en esta versión, ya no se incluyeron los libros apócrifos; lo que llevo a que años después, se viera que tanto la traducción de </a:t>
            </a:r>
            <a:r>
              <a:rPr lang="es-MX" dirty="0" err="1">
                <a:latin typeface="Century Gothic" panose="020B0502020202020204" pitchFamily="34" charset="0"/>
                <a:cs typeface="Segoe UI Semilight" panose="020B0402040204020203" pitchFamily="34" charset="0"/>
              </a:rPr>
              <a:t>Casiodoro</a:t>
            </a:r>
            <a:r>
              <a:rPr lang="es-MX" dirty="0">
                <a:latin typeface="Century Gothic" panose="020B0502020202020204" pitchFamily="34" charset="0"/>
                <a:cs typeface="Segoe UI Semilight" panose="020B0402040204020203" pitchFamily="34" charset="0"/>
              </a:rPr>
              <a:t> de Reina como la de Cipriano de Valera, coincidían casi en su totalidad, y de ambas traducciones salió la versión Reina-Valera, la cual prácticamente se ha conservo hasta el año de 1909 que se actualizo el lenguaje sin afectar la esencia de la Palabra. Ya para el año de 1960, se volvió a actualizar el lenguaje de la Biblia Reina Valera 1909 y con ello tenemos la Biblia Reina Valera 1960 sabiendo que ella tiene la traducción de los manuscritos originales.</a:t>
            </a:r>
          </a:p>
          <a:p>
            <a:pPr algn="just">
              <a:lnSpc>
                <a:spcPct val="107000"/>
              </a:lnSpc>
              <a:spcAft>
                <a:spcPts val="0"/>
              </a:spcAft>
            </a:pPr>
            <a:r>
              <a:rPr lang="es-MX" dirty="0">
                <a:latin typeface="Century Gothic" panose="020B0502020202020204" pitchFamily="34" charset="0"/>
                <a:cs typeface="Segoe UI Semilight" panose="020B0402040204020203" pitchFamily="34" charset="0"/>
              </a:rPr>
              <a:t>1 Tesalonicenses 4:4</a:t>
            </a:r>
            <a:endParaRPr lang="es-MX" dirty="0">
              <a:latin typeface="Century Gothic" panose="020B0502020202020204" pitchFamily="34" charset="0"/>
            </a:endParaRPr>
          </a:p>
        </p:txBody>
      </p:sp>
      <p:pic>
        <p:nvPicPr>
          <p:cNvPr id="4" name="Imagen 3"/>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3966" t="5889" r="33876"/>
          <a:stretch/>
        </p:blipFill>
        <p:spPr>
          <a:xfrm rot="5400000">
            <a:off x="-400685" y="662589"/>
            <a:ext cx="6494190" cy="5530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436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63059" y="952361"/>
            <a:ext cx="10529045" cy="5632311"/>
          </a:xfrm>
          <a:prstGeom prst="rect">
            <a:avLst/>
          </a:prstGeom>
        </p:spPr>
        <p:txBody>
          <a:bodyPr wrap="square">
            <a:spAutoFit/>
          </a:bodyPr>
          <a:lstStyle/>
          <a:p>
            <a:r>
              <a:rPr lang="es-MX" dirty="0">
                <a:solidFill>
                  <a:srgbClr val="333333"/>
                </a:solidFill>
                <a:latin typeface="Century Gothic" panose="020B0502020202020204" pitchFamily="34" charset="0"/>
              </a:rPr>
              <a:t>Los datos disponibles señalan a </a:t>
            </a:r>
            <a:r>
              <a:rPr lang="es-MX" dirty="0" err="1">
                <a:solidFill>
                  <a:srgbClr val="333333"/>
                </a:solidFill>
                <a:latin typeface="Century Gothic" panose="020B0502020202020204" pitchFamily="34" charset="0"/>
              </a:rPr>
              <a:t>Lanfranco</a:t>
            </a:r>
            <a:r>
              <a:rPr lang="es-MX" dirty="0">
                <a:solidFill>
                  <a:srgbClr val="333333"/>
                </a:solidFill>
                <a:latin typeface="Century Gothic" panose="020B0502020202020204" pitchFamily="34" charset="0"/>
              </a:rPr>
              <a:t> de Canterbury (1005-1089), un monje católico de origen italiano quien fundó una escuela en la Abadía de </a:t>
            </a:r>
            <a:r>
              <a:rPr lang="es-MX" dirty="0" err="1">
                <a:solidFill>
                  <a:srgbClr val="333333"/>
                </a:solidFill>
                <a:latin typeface="Century Gothic" panose="020B0502020202020204" pitchFamily="34" charset="0"/>
              </a:rPr>
              <a:t>Bec</a:t>
            </a:r>
            <a:r>
              <a:rPr lang="es-MX" dirty="0">
                <a:solidFill>
                  <a:srgbClr val="333333"/>
                </a:solidFill>
                <a:latin typeface="Century Gothic" panose="020B0502020202020204" pitchFamily="34" charset="0"/>
              </a:rPr>
              <a:t> (Normandía, Francia), la cual adquirió una gran reputación. Como consejero de Guillermo el Conquistador fue nombrado arzobispo de Canterbury en el 1070. Esta división, parecida pero no idéntica a la actual, fue organizada por Stephen </a:t>
            </a:r>
            <a:r>
              <a:rPr lang="es-MX" dirty="0" err="1">
                <a:solidFill>
                  <a:srgbClr val="333333"/>
                </a:solidFill>
                <a:latin typeface="Century Gothic" panose="020B0502020202020204" pitchFamily="34" charset="0"/>
              </a:rPr>
              <a:t>Langton</a:t>
            </a:r>
            <a:r>
              <a:rPr lang="es-MX" dirty="0">
                <a:solidFill>
                  <a:srgbClr val="333333"/>
                </a:solidFill>
                <a:latin typeface="Century Gothic" panose="020B0502020202020204" pitchFamily="34" charset="0"/>
              </a:rPr>
              <a:t> (1150-1228), inglés, profesor de la Universidad de Paris y luego también arzobispo de Canterbury. En 1226, la Universidad de Paris publicó una edición de la Vulgata Latina, conocida como la Biblia Parisiense, y en ella se introdujo la división hecha por Stephen </a:t>
            </a:r>
            <a:r>
              <a:rPr lang="es-MX" dirty="0" err="1">
                <a:solidFill>
                  <a:srgbClr val="333333"/>
                </a:solidFill>
                <a:latin typeface="Century Gothic" panose="020B0502020202020204" pitchFamily="34" charset="0"/>
              </a:rPr>
              <a:t>Langton</a:t>
            </a:r>
            <a:r>
              <a:rPr lang="es-MX" dirty="0">
                <a:solidFill>
                  <a:srgbClr val="333333"/>
                </a:solidFill>
                <a:latin typeface="Century Gothic" panose="020B0502020202020204" pitchFamily="34" charset="0"/>
              </a:rPr>
              <a:t>. Gracias al prestigio de la Universidad de Paris, esta edición alcanzó gran difusión y se propagó por toda Europa.</a:t>
            </a:r>
          </a:p>
          <a:p>
            <a:r>
              <a:rPr lang="es-MX" dirty="0">
                <a:solidFill>
                  <a:srgbClr val="333333"/>
                </a:solidFill>
                <a:latin typeface="Century Gothic" panose="020B0502020202020204" pitchFamily="34" charset="0"/>
              </a:rPr>
              <a:t>La difusión de estas divisiones fue tan bien recibida, que incluso por razones prácticas fue adoptada por los propios judíos. El rabí </a:t>
            </a:r>
            <a:r>
              <a:rPr lang="es-MX" dirty="0" err="1">
                <a:solidFill>
                  <a:srgbClr val="333333"/>
                </a:solidFill>
                <a:latin typeface="Century Gothic" panose="020B0502020202020204" pitchFamily="34" charset="0"/>
              </a:rPr>
              <a:t>Salomon</a:t>
            </a:r>
            <a:r>
              <a:rPr lang="es-MX" dirty="0">
                <a:solidFill>
                  <a:srgbClr val="333333"/>
                </a:solidFill>
                <a:latin typeface="Century Gothic" panose="020B0502020202020204" pitchFamily="34" charset="0"/>
              </a:rPr>
              <a:t> Ben Ismael, las insertó por primera vez en manuscritos del texto hebreo alrededor del año 1330 d.C.</a:t>
            </a:r>
          </a:p>
          <a:p>
            <a:r>
              <a:rPr lang="es-MX" dirty="0">
                <a:solidFill>
                  <a:srgbClr val="333333"/>
                </a:solidFill>
                <a:latin typeface="Century Gothic" panose="020B0502020202020204" pitchFamily="34" charset="0"/>
              </a:rPr>
              <a:t>La primera división de los capítulos se debe al rabino Mardoqueo Natán quien </a:t>
            </a:r>
            <a:r>
              <a:rPr lang="es-MX" dirty="0" err="1">
                <a:solidFill>
                  <a:srgbClr val="333333"/>
                </a:solidFill>
                <a:latin typeface="Century Gothic" panose="020B0502020202020204" pitchFamily="34" charset="0"/>
              </a:rPr>
              <a:t>sudividió</a:t>
            </a:r>
            <a:r>
              <a:rPr lang="es-MX" dirty="0">
                <a:solidFill>
                  <a:srgbClr val="333333"/>
                </a:solidFill>
                <a:latin typeface="Century Gothic" panose="020B0502020202020204" pitchFamily="34" charset="0"/>
              </a:rPr>
              <a:t> con números los capítulos propuestos por Stephen </a:t>
            </a:r>
            <a:r>
              <a:rPr lang="es-MX" dirty="0" err="1">
                <a:solidFill>
                  <a:srgbClr val="333333"/>
                </a:solidFill>
                <a:latin typeface="Century Gothic" panose="020B0502020202020204" pitchFamily="34" charset="0"/>
              </a:rPr>
              <a:t>Langton</a:t>
            </a:r>
            <a:r>
              <a:rPr lang="es-MX" dirty="0">
                <a:solidFill>
                  <a:srgbClr val="333333"/>
                </a:solidFill>
                <a:latin typeface="Century Gothic" panose="020B0502020202020204" pitchFamily="34" charset="0"/>
              </a:rPr>
              <a:t> para el Antiguo Testamento. </a:t>
            </a:r>
            <a:r>
              <a:rPr lang="es-MX" dirty="0" err="1">
                <a:solidFill>
                  <a:srgbClr val="333333"/>
                </a:solidFill>
                <a:latin typeface="Century Gothic" panose="020B0502020202020204" pitchFamily="34" charset="0"/>
              </a:rPr>
              <a:t>Sanctes</a:t>
            </a:r>
            <a:r>
              <a:rPr lang="es-MX" dirty="0">
                <a:solidFill>
                  <a:srgbClr val="333333"/>
                </a:solidFill>
                <a:latin typeface="Century Gothic" panose="020B0502020202020204" pitchFamily="34" charset="0"/>
              </a:rPr>
              <a:t> </a:t>
            </a:r>
            <a:r>
              <a:rPr lang="es-MX" dirty="0" err="1">
                <a:solidFill>
                  <a:srgbClr val="333333"/>
                </a:solidFill>
                <a:latin typeface="Century Gothic" panose="020B0502020202020204" pitchFamily="34" charset="0"/>
              </a:rPr>
              <a:t>Pagnino</a:t>
            </a:r>
            <a:r>
              <a:rPr lang="es-MX" dirty="0">
                <a:solidFill>
                  <a:srgbClr val="333333"/>
                </a:solidFill>
                <a:latin typeface="Century Gothic" panose="020B0502020202020204" pitchFamily="34" charset="0"/>
              </a:rPr>
              <a:t> (1470-1536), fraile dominico, en 1528 imprimió una Biblia en latín conocida como la </a:t>
            </a:r>
            <a:r>
              <a:rPr lang="es-MX" i="1" dirty="0">
                <a:solidFill>
                  <a:srgbClr val="333333"/>
                </a:solidFill>
                <a:latin typeface="Century Gothic" panose="020B0502020202020204" pitchFamily="34" charset="0"/>
              </a:rPr>
              <a:t>“</a:t>
            </a:r>
            <a:r>
              <a:rPr lang="es-MX" i="1" dirty="0" err="1">
                <a:solidFill>
                  <a:srgbClr val="333333"/>
                </a:solidFill>
                <a:latin typeface="Century Gothic" panose="020B0502020202020204" pitchFamily="34" charset="0"/>
              </a:rPr>
              <a:t>Veteris</a:t>
            </a:r>
            <a:r>
              <a:rPr lang="es-MX" i="1" dirty="0">
                <a:solidFill>
                  <a:srgbClr val="333333"/>
                </a:solidFill>
                <a:latin typeface="Century Gothic" panose="020B0502020202020204" pitchFamily="34" charset="0"/>
              </a:rPr>
              <a:t> et </a:t>
            </a:r>
            <a:r>
              <a:rPr lang="es-MX" i="1" dirty="0" err="1">
                <a:solidFill>
                  <a:srgbClr val="333333"/>
                </a:solidFill>
                <a:latin typeface="Century Gothic" panose="020B0502020202020204" pitchFamily="34" charset="0"/>
              </a:rPr>
              <a:t>Novi</a:t>
            </a:r>
            <a:r>
              <a:rPr lang="es-MX" i="1" dirty="0">
                <a:solidFill>
                  <a:srgbClr val="333333"/>
                </a:solidFill>
                <a:latin typeface="Century Gothic" panose="020B0502020202020204" pitchFamily="34" charset="0"/>
              </a:rPr>
              <a:t> </a:t>
            </a:r>
            <a:r>
              <a:rPr lang="es-MX" i="1" dirty="0" err="1">
                <a:solidFill>
                  <a:srgbClr val="333333"/>
                </a:solidFill>
                <a:latin typeface="Century Gothic" panose="020B0502020202020204" pitchFamily="34" charset="0"/>
              </a:rPr>
              <a:t>Testamenti</a:t>
            </a:r>
            <a:r>
              <a:rPr lang="es-MX" i="1" dirty="0">
                <a:solidFill>
                  <a:srgbClr val="333333"/>
                </a:solidFill>
                <a:latin typeface="Century Gothic" panose="020B0502020202020204" pitchFamily="34" charset="0"/>
              </a:rPr>
              <a:t> nova </a:t>
            </a:r>
            <a:r>
              <a:rPr lang="es-MX" i="1" dirty="0" err="1">
                <a:solidFill>
                  <a:srgbClr val="333333"/>
                </a:solidFill>
                <a:latin typeface="Century Gothic" panose="020B0502020202020204" pitchFamily="34" charset="0"/>
              </a:rPr>
              <a:t>translatio</a:t>
            </a:r>
            <a:r>
              <a:rPr lang="es-MX" i="1" dirty="0">
                <a:solidFill>
                  <a:srgbClr val="333333"/>
                </a:solidFill>
                <a:latin typeface="Century Gothic" panose="020B0502020202020204" pitchFamily="34" charset="0"/>
              </a:rPr>
              <a:t>”</a:t>
            </a:r>
            <a:r>
              <a:rPr lang="es-MX" dirty="0">
                <a:solidFill>
                  <a:srgbClr val="333333"/>
                </a:solidFill>
                <a:latin typeface="Century Gothic" panose="020B0502020202020204" pitchFamily="34" charset="0"/>
              </a:rPr>
              <a:t>, la cual ganó buena aceptación entre los rabinos por su adhesión literal al texto hebreo y también subdividió en versículos numerados, los capítulos propuestos por Stephen </a:t>
            </a:r>
            <a:r>
              <a:rPr lang="es-MX" dirty="0" err="1">
                <a:solidFill>
                  <a:srgbClr val="333333"/>
                </a:solidFill>
                <a:latin typeface="Century Gothic" panose="020B0502020202020204" pitchFamily="34" charset="0"/>
              </a:rPr>
              <a:t>Langton</a:t>
            </a:r>
            <a:r>
              <a:rPr lang="es-MX" dirty="0">
                <a:solidFill>
                  <a:srgbClr val="333333"/>
                </a:solidFill>
                <a:latin typeface="Century Gothic" panose="020B0502020202020204" pitchFamily="34" charset="0"/>
              </a:rPr>
              <a:t>. Para el Antiguo Testamento siguió más o menos los versos masoréticos. Los versículos que puso para el Nuevo Testamento, eran tres o cuatro veces más largos que los actuales. Esta subdivisión de </a:t>
            </a:r>
            <a:r>
              <a:rPr lang="es-MX" dirty="0" err="1">
                <a:solidFill>
                  <a:srgbClr val="333333"/>
                </a:solidFill>
                <a:latin typeface="Century Gothic" panose="020B0502020202020204" pitchFamily="34" charset="0"/>
              </a:rPr>
              <a:t>Pagnino</a:t>
            </a:r>
            <a:r>
              <a:rPr lang="es-MX" dirty="0">
                <a:solidFill>
                  <a:srgbClr val="333333"/>
                </a:solidFill>
                <a:latin typeface="Century Gothic" panose="020B0502020202020204" pitchFamily="34" charset="0"/>
              </a:rPr>
              <a:t> no tuvo éxito.</a:t>
            </a:r>
          </a:p>
        </p:txBody>
      </p:sp>
      <p:sp>
        <p:nvSpPr>
          <p:cNvPr id="3" name="CuadroTexto 2"/>
          <p:cNvSpPr txBox="1"/>
          <p:nvPr/>
        </p:nvSpPr>
        <p:spPr>
          <a:xfrm>
            <a:off x="2902860" y="246743"/>
            <a:ext cx="6471643" cy="461665"/>
          </a:xfrm>
          <a:prstGeom prst="rect">
            <a:avLst/>
          </a:prstGeom>
          <a:noFill/>
        </p:spPr>
        <p:txBody>
          <a:bodyPr wrap="none" rtlCol="0">
            <a:spAutoFit/>
          </a:bodyPr>
          <a:lstStyle/>
          <a:p>
            <a:r>
              <a:rPr lang="es-MX" sz="2400" b="1" dirty="0">
                <a:solidFill>
                  <a:schemeClr val="accent2">
                    <a:lumMod val="75000"/>
                  </a:schemeClr>
                </a:solidFill>
                <a:effectLst>
                  <a:outerShdw blurRad="38100" dist="38100" dir="2700000" algn="tl">
                    <a:srgbClr val="000000">
                      <a:alpha val="43137"/>
                    </a:srgbClr>
                  </a:outerShdw>
                </a:effectLst>
              </a:rPr>
              <a:t>HISTORIA DE LOS CAPITULOS Y VERSICULOS</a:t>
            </a:r>
          </a:p>
        </p:txBody>
      </p:sp>
    </p:spTree>
    <p:extLst>
      <p:ext uri="{BB962C8B-B14F-4D97-AF65-F5344CB8AC3E}">
        <p14:creationId xmlns:p14="http://schemas.microsoft.com/office/powerpoint/2010/main" val="3110734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75871" y="953306"/>
            <a:ext cx="10529045" cy="5078313"/>
          </a:xfrm>
          <a:prstGeom prst="rect">
            <a:avLst/>
          </a:prstGeom>
        </p:spPr>
        <p:txBody>
          <a:bodyPr wrap="square">
            <a:spAutoFit/>
          </a:bodyPr>
          <a:lstStyle/>
          <a:p>
            <a:r>
              <a:rPr lang="es-MX" dirty="0">
                <a:solidFill>
                  <a:srgbClr val="333333"/>
                </a:solidFill>
                <a:latin typeface="Century Gothic" panose="020B0502020202020204" pitchFamily="34" charset="0"/>
              </a:rPr>
              <a:t>Robert </a:t>
            </a:r>
            <a:r>
              <a:rPr lang="es-MX" dirty="0" err="1">
                <a:solidFill>
                  <a:srgbClr val="333333"/>
                </a:solidFill>
                <a:latin typeface="Century Gothic" panose="020B0502020202020204" pitchFamily="34" charset="0"/>
              </a:rPr>
              <a:t>Estienne</a:t>
            </a:r>
            <a:r>
              <a:rPr lang="es-MX" dirty="0">
                <a:solidFill>
                  <a:srgbClr val="333333"/>
                </a:solidFill>
                <a:latin typeface="Century Gothic" panose="020B0502020202020204" pitchFamily="34" charset="0"/>
              </a:rPr>
              <a:t> (1503-1559) ( </a:t>
            </a:r>
            <a:r>
              <a:rPr lang="es-MX" dirty="0" err="1">
                <a:solidFill>
                  <a:srgbClr val="333333"/>
                </a:solidFill>
                <a:latin typeface="Century Gothic" panose="020B0502020202020204" pitchFamily="34" charset="0"/>
              </a:rPr>
              <a:t>Stephanus</a:t>
            </a:r>
            <a:r>
              <a:rPr lang="es-MX" dirty="0">
                <a:solidFill>
                  <a:srgbClr val="333333"/>
                </a:solidFill>
                <a:latin typeface="Century Gothic" panose="020B0502020202020204" pitchFamily="34" charset="0"/>
              </a:rPr>
              <a:t>), impresor y humanista francés, imprimió un Nuevo Testamento Griego, en el cual apareció por primera vez nuestra actual división de versículos para esa parte de la Biblia. En1555, imprimió toda la Biblia en latín, y esa fue la primera vez en que la Biblia apareció con la división completa de capítulos y versículos que poseemos en la actualidad. Para los libros del Antiguo Testamento y para los </a:t>
            </a:r>
            <a:r>
              <a:rPr lang="es-MX" dirty="0" err="1">
                <a:solidFill>
                  <a:srgbClr val="333333"/>
                </a:solidFill>
                <a:latin typeface="Century Gothic" panose="020B0502020202020204" pitchFamily="34" charset="0"/>
              </a:rPr>
              <a:t>deuterocanónicos</a:t>
            </a:r>
            <a:r>
              <a:rPr lang="es-MX" dirty="0">
                <a:solidFill>
                  <a:srgbClr val="333333"/>
                </a:solidFill>
                <a:latin typeface="Century Gothic" panose="020B0502020202020204" pitchFamily="34" charset="0"/>
              </a:rPr>
              <a:t>, él adoptó con algunos retoques la división hecha por </a:t>
            </a:r>
            <a:r>
              <a:rPr lang="es-MX" dirty="0" err="1">
                <a:solidFill>
                  <a:srgbClr val="333333"/>
                </a:solidFill>
                <a:latin typeface="Century Gothic" panose="020B0502020202020204" pitchFamily="34" charset="0"/>
              </a:rPr>
              <a:t>Sanctes</a:t>
            </a:r>
            <a:r>
              <a:rPr lang="es-MX" dirty="0">
                <a:solidFill>
                  <a:srgbClr val="333333"/>
                </a:solidFill>
                <a:latin typeface="Century Gothic" panose="020B0502020202020204" pitchFamily="34" charset="0"/>
              </a:rPr>
              <a:t> </a:t>
            </a:r>
            <a:r>
              <a:rPr lang="es-MX" dirty="0" err="1">
                <a:solidFill>
                  <a:srgbClr val="333333"/>
                </a:solidFill>
                <a:latin typeface="Century Gothic" panose="020B0502020202020204" pitchFamily="34" charset="0"/>
              </a:rPr>
              <a:t>Pagnino</a:t>
            </a:r>
            <a:r>
              <a:rPr lang="es-MX" dirty="0">
                <a:solidFill>
                  <a:srgbClr val="333333"/>
                </a:solidFill>
                <a:latin typeface="Century Gothic" panose="020B0502020202020204" pitchFamily="34" charset="0"/>
              </a:rPr>
              <a:t>.</a:t>
            </a:r>
          </a:p>
          <a:p>
            <a:r>
              <a:rPr lang="es-MX" dirty="0">
                <a:solidFill>
                  <a:srgbClr val="333333"/>
                </a:solidFill>
                <a:latin typeface="Century Gothic" panose="020B0502020202020204" pitchFamily="34" charset="0"/>
              </a:rPr>
              <a:t>En 1565, Teodoro de </a:t>
            </a:r>
            <a:r>
              <a:rPr lang="es-MX" dirty="0" err="1">
                <a:solidFill>
                  <a:srgbClr val="333333"/>
                </a:solidFill>
                <a:latin typeface="Century Gothic" panose="020B0502020202020204" pitchFamily="34" charset="0"/>
              </a:rPr>
              <a:t>Beza</a:t>
            </a:r>
            <a:r>
              <a:rPr lang="es-MX" dirty="0">
                <a:solidFill>
                  <a:srgbClr val="333333"/>
                </a:solidFill>
                <a:latin typeface="Century Gothic" panose="020B0502020202020204" pitchFamily="34" charset="0"/>
              </a:rPr>
              <a:t> inscribió los números de los versículos propuestos por Robert </a:t>
            </a:r>
            <a:r>
              <a:rPr lang="es-MX" dirty="0" err="1">
                <a:solidFill>
                  <a:srgbClr val="333333"/>
                </a:solidFill>
                <a:latin typeface="Century Gothic" panose="020B0502020202020204" pitchFamily="34" charset="0"/>
              </a:rPr>
              <a:t>Estienne</a:t>
            </a:r>
            <a:r>
              <a:rPr lang="es-MX" dirty="0">
                <a:solidFill>
                  <a:srgbClr val="333333"/>
                </a:solidFill>
                <a:latin typeface="Century Gothic" panose="020B0502020202020204" pitchFamily="34" charset="0"/>
              </a:rPr>
              <a:t>, en el interior del texto mismo. En 1569, </a:t>
            </a:r>
            <a:r>
              <a:rPr lang="es-MX" dirty="0" err="1">
                <a:solidFill>
                  <a:srgbClr val="333333"/>
                </a:solidFill>
                <a:latin typeface="Century Gothic" panose="020B0502020202020204" pitchFamily="34" charset="0"/>
              </a:rPr>
              <a:t>Casiodoro</a:t>
            </a:r>
            <a:r>
              <a:rPr lang="es-MX" dirty="0">
                <a:solidFill>
                  <a:srgbClr val="333333"/>
                </a:solidFill>
                <a:latin typeface="Century Gothic" panose="020B0502020202020204" pitchFamily="34" charset="0"/>
              </a:rPr>
              <a:t> de Reina publicó en Basilea (Suiza), la primera traducción completa de toda la Biblia al idioma español, y en ella incluyó la división actual de capítulos y versículos.</a:t>
            </a:r>
          </a:p>
          <a:p>
            <a:r>
              <a:rPr lang="es-MX" dirty="0">
                <a:solidFill>
                  <a:srgbClr val="333333"/>
                </a:solidFill>
                <a:latin typeface="Century Gothic" panose="020B0502020202020204" pitchFamily="34" charset="0"/>
              </a:rPr>
              <a:t>En 1592, el Papa Clemente VIII, hizo publicar una nueva versión de la Biblia en latín para uso oficial de la Iglesia Católica, y en ella se incluyó la división actual de capítulos y versículos.</a:t>
            </a:r>
          </a:p>
          <a:p>
            <a:r>
              <a:rPr lang="es-MX" dirty="0"/>
              <a:t>Así que </a:t>
            </a:r>
            <a:r>
              <a:rPr lang="es-MX" b="1" dirty="0"/>
              <a:t>finalizando el siglo XVI, los judíos, los protestantes y los católicos habían aceptado la división en capítulos introducida por Stephen </a:t>
            </a:r>
            <a:r>
              <a:rPr lang="es-MX" b="1" dirty="0" err="1"/>
              <a:t>Langton</a:t>
            </a:r>
            <a:r>
              <a:rPr lang="es-MX" b="1" dirty="0"/>
              <a:t> y la subdivisión en versículos introducida por Robert </a:t>
            </a:r>
            <a:r>
              <a:rPr lang="es-MX" b="1" dirty="0" err="1"/>
              <a:t>Estienne</a:t>
            </a:r>
            <a:r>
              <a:rPr lang="es-MX" b="1" dirty="0"/>
              <a:t>.</a:t>
            </a:r>
            <a:endParaRPr lang="es-MX" dirty="0"/>
          </a:p>
          <a:p>
            <a:r>
              <a:rPr lang="es-MX" dirty="0"/>
              <a:t>De manera que desde entonces, estas divisiones en capítulos y versículos ganaron aceptación como una forma estándar para localizar los versículos de la Escritura y se aceptaron universalmente.</a:t>
            </a:r>
          </a:p>
        </p:txBody>
      </p:sp>
      <p:sp>
        <p:nvSpPr>
          <p:cNvPr id="3" name="CuadroTexto 2"/>
          <p:cNvSpPr txBox="1"/>
          <p:nvPr/>
        </p:nvSpPr>
        <p:spPr>
          <a:xfrm>
            <a:off x="2902860" y="246743"/>
            <a:ext cx="6471643" cy="461665"/>
          </a:xfrm>
          <a:prstGeom prst="rect">
            <a:avLst/>
          </a:prstGeom>
          <a:noFill/>
        </p:spPr>
        <p:txBody>
          <a:bodyPr wrap="none" rtlCol="0">
            <a:spAutoFit/>
          </a:bodyPr>
          <a:lstStyle/>
          <a:p>
            <a:r>
              <a:rPr lang="es-MX" sz="2400" b="1" dirty="0">
                <a:solidFill>
                  <a:schemeClr val="accent2">
                    <a:lumMod val="75000"/>
                  </a:schemeClr>
                </a:solidFill>
                <a:effectLst>
                  <a:outerShdw blurRad="38100" dist="38100" dir="2700000" algn="tl">
                    <a:srgbClr val="000000">
                      <a:alpha val="43137"/>
                    </a:srgbClr>
                  </a:outerShdw>
                </a:effectLst>
              </a:rPr>
              <a:t>HISTORIA DE LOS CAPITULOS Y VERSICULOS</a:t>
            </a:r>
          </a:p>
        </p:txBody>
      </p:sp>
    </p:spTree>
    <p:extLst>
      <p:ext uri="{BB962C8B-B14F-4D97-AF65-F5344CB8AC3E}">
        <p14:creationId xmlns:p14="http://schemas.microsoft.com/office/powerpoint/2010/main" val="196302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3C82D5B-61D4-4260-BB1A-1F595ED82B69}"/>
              </a:ext>
            </a:extLst>
          </p:cNvPr>
          <p:cNvSpPr txBox="1"/>
          <p:nvPr/>
        </p:nvSpPr>
        <p:spPr>
          <a:xfrm>
            <a:off x="182880" y="1531697"/>
            <a:ext cx="6106160" cy="5262979"/>
          </a:xfrm>
          <a:prstGeom prst="rect">
            <a:avLst/>
          </a:prstGeom>
          <a:noFill/>
        </p:spPr>
        <p:txBody>
          <a:bodyPr wrap="square">
            <a:spAutoFit/>
          </a:bodyPr>
          <a:lstStyle/>
          <a:p>
            <a:pPr algn="ctr"/>
            <a:r>
              <a:rPr lang="es-ES" sz="2800" dirty="0">
                <a:effectLst>
                  <a:glow rad="63500">
                    <a:schemeClr val="bg1">
                      <a:lumMod val="75000"/>
                      <a:alpha val="40000"/>
                    </a:schemeClr>
                  </a:glow>
                </a:effectLst>
                <a:latin typeface="Berlin Sans FB" panose="020E0602020502020306" pitchFamily="34" charset="0"/>
              </a:rPr>
              <a:t>Cuando ponemos nuestra FE en el Señor Jesucristo, entendemos y aceptamos que, sus mandamientos, sus ordenanzas y su mensaje, vienen en la Biblia; al leerla y meditar en ella, nos damos cuenta de todas las bendiciones que recibimos y recibiremos de parte de nuestro Dios, así como, aceptar su voluntad sobre cada uno de nosotros. Por si fuera poco, todo lo escrito en ella se ha cumplido, se está cumpliendo y por FE, se cumplirá lo que viene.</a:t>
            </a:r>
          </a:p>
        </p:txBody>
      </p:sp>
      <p:sp>
        <p:nvSpPr>
          <p:cNvPr id="7" name="CuadroTexto 6">
            <a:extLst>
              <a:ext uri="{FF2B5EF4-FFF2-40B4-BE49-F238E27FC236}">
                <a16:creationId xmlns:a16="http://schemas.microsoft.com/office/drawing/2014/main" id="{1A446648-5559-4369-9B4E-5281C54A1696}"/>
              </a:ext>
            </a:extLst>
          </p:cNvPr>
          <p:cNvSpPr txBox="1"/>
          <p:nvPr/>
        </p:nvSpPr>
        <p:spPr>
          <a:xfrm>
            <a:off x="1199907" y="96942"/>
            <a:ext cx="9853145" cy="1359090"/>
          </a:xfrm>
          <a:prstGeom prst="rect">
            <a:avLst/>
          </a:prstGeom>
        </p:spPr>
        <p:txBody>
          <a:bodyPr wrap="square">
            <a:spAutoFit/>
          </a:bodyPr>
          <a:lstStyle>
            <a:defPPr>
              <a:defRPr lang="en-US"/>
            </a:defPPr>
            <a:lvl1pPr algn="ctr">
              <a:lnSpc>
                <a:spcPct val="107000"/>
              </a:lnSpc>
              <a:spcAft>
                <a:spcPts val="0"/>
              </a:spcAft>
              <a:defRPr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Papyrus" panose="03070502060502030205" pitchFamily="66" charset="0"/>
                <a:ea typeface="Calibri" panose="020F0502020204030204" pitchFamily="34" charset="0"/>
                <a:cs typeface="Segoe UI Semilight" panose="020B0402040204020203" pitchFamily="34" charset="0"/>
              </a:defRPr>
            </a:lvl1pPr>
          </a:lstStyle>
          <a:p>
            <a:r>
              <a:rPr lang="es-ES" sz="4000" b="0" dirty="0">
                <a:effectLst>
                  <a:glow rad="101600">
                    <a:schemeClr val="accent5">
                      <a:satMod val="175000"/>
                      <a:alpha val="40000"/>
                    </a:schemeClr>
                  </a:glow>
                  <a:outerShdw blurRad="38100" dist="22860" dir="5400000" algn="tl" rotWithShape="0">
                    <a:srgbClr val="000000">
                      <a:alpha val="30000"/>
                    </a:srgbClr>
                  </a:outerShdw>
                </a:effectLst>
                <a:latin typeface="Berlin Sans FB" panose="020E0602020502020306" pitchFamily="34" charset="0"/>
              </a:rPr>
              <a:t>¿Por qué leemos La Biblia, si es sólo un libro o porque decimos que es la Palabra de Dios?</a:t>
            </a:r>
          </a:p>
        </p:txBody>
      </p:sp>
      <p:pic>
        <p:nvPicPr>
          <p:cNvPr id="8" name="Imagen 7">
            <a:extLst>
              <a:ext uri="{FF2B5EF4-FFF2-40B4-BE49-F238E27FC236}">
                <a16:creationId xmlns:a16="http://schemas.microsoft.com/office/drawing/2014/main" id="{BA74D26A-5BAD-4CE1-A539-3DD1F524795B}"/>
              </a:ext>
            </a:extLst>
          </p:cNvPr>
          <p:cNvPicPr>
            <a:picLocks noChangeAspect="1"/>
          </p:cNvPicPr>
          <p:nvPr/>
        </p:nvPicPr>
        <p:blipFill>
          <a:blip r:embed="rId2"/>
          <a:stretch>
            <a:fillRect/>
          </a:stretch>
        </p:blipFill>
        <p:spPr>
          <a:xfrm>
            <a:off x="6289040" y="1730949"/>
            <a:ext cx="5648826" cy="4549353"/>
          </a:xfrm>
          <a:prstGeom prst="rect">
            <a:avLst/>
          </a:prstGeom>
          <a:ln>
            <a:noFill/>
          </a:ln>
          <a:effectLst>
            <a:softEdge rad="112500"/>
          </a:effectLst>
        </p:spPr>
      </p:pic>
    </p:spTree>
    <p:extLst>
      <p:ext uri="{BB962C8B-B14F-4D97-AF65-F5344CB8AC3E}">
        <p14:creationId xmlns:p14="http://schemas.microsoft.com/office/powerpoint/2010/main" val="186597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1" y="1122334"/>
            <a:ext cx="9398000" cy="4779193"/>
          </a:xfrm>
          <a:prstGeom prst="rect">
            <a:avLst/>
          </a:prstGeom>
        </p:spPr>
        <p:txBody>
          <a:bodyPr wrap="square">
            <a:spAutoFit/>
          </a:bodyPr>
          <a:lstStyle/>
          <a:p>
            <a:pPr algn="ctr">
              <a:lnSpc>
                <a:spcPct val="107000"/>
              </a:lnSpc>
              <a:spcAft>
                <a:spcPts val="0"/>
              </a:spcAft>
            </a:pPr>
            <a:r>
              <a:rPr lang="es-MX" sz="48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Berlin Sans FB" panose="020E0602020502020306" pitchFamily="34" charset="0"/>
                <a:ea typeface="Calibri" panose="020F0502020204030204" pitchFamily="34" charset="0"/>
                <a:cs typeface="Segoe UI Semilight" panose="020B0402040204020203" pitchFamily="34" charset="0"/>
              </a:rPr>
              <a:t>La Biblia es la Palabra de Dios, inspirada divinamente y por lo tanto la única regla de nuestra FE, por lo cual nuestra vida se debe sujetar a ella.</a:t>
            </a:r>
          </a:p>
          <a:p>
            <a:pPr algn="ctr">
              <a:lnSpc>
                <a:spcPct val="107000"/>
              </a:lnSpc>
              <a:spcAft>
                <a:spcPts val="0"/>
              </a:spcAft>
            </a:pPr>
            <a:r>
              <a:rPr lang="es-MX" sz="48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Berlin Sans FB" panose="020E0602020502020306" pitchFamily="34" charset="0"/>
                <a:ea typeface="Calibri" panose="020F0502020204030204" pitchFamily="34" charset="0"/>
                <a:cs typeface="Segoe UI Semilight" panose="020B0402040204020203" pitchFamily="34" charset="0"/>
              </a:rPr>
              <a:t>Hebreos 4:12</a:t>
            </a:r>
            <a:endParaRPr lang="es-MX" sz="48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Berlin Sans FB" panose="020E06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167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12240" y="434398"/>
            <a:ext cx="10520288" cy="5989204"/>
          </a:xfrm>
          <a:prstGeom prst="rect">
            <a:avLst/>
          </a:prstGeom>
        </p:spPr>
        <p:txBody>
          <a:bodyPr wrap="square">
            <a:spAutoFit/>
          </a:bodyPr>
          <a:lstStyle/>
          <a:p>
            <a:pPr algn="just">
              <a:lnSpc>
                <a:spcPct val="107000"/>
              </a:lnSpc>
              <a:spcAft>
                <a:spcPts val="0"/>
              </a:spcAft>
            </a:pPr>
            <a:r>
              <a:rPr lang="es-MX" sz="2400" dirty="0">
                <a:latin typeface="Century Gothic" panose="020B0502020202020204" pitchFamily="34" charset="0"/>
                <a:ea typeface="Calibri" panose="020F0502020204030204" pitchFamily="34" charset="0"/>
                <a:cs typeface="Segoe UI Semilight" panose="020B0402040204020203" pitchFamily="34" charset="0"/>
              </a:rPr>
              <a:t>La Biblia es de origen Divino, es decir, la PALABRA surge en el mismo corazón de Dios y es revelada a los hombres a través de escritores humanos, que llenos del Espíritu Santo han traído la revelación de la voluntad Divina para con su creación. </a:t>
            </a:r>
            <a:r>
              <a:rPr lang="es-MX" sz="2400" b="1" dirty="0">
                <a:latin typeface="Century Gothic" panose="020B0502020202020204" pitchFamily="34" charset="0"/>
                <a:ea typeface="Calibri" panose="020F0502020204030204" pitchFamily="34" charset="0"/>
                <a:cs typeface="Segoe UI Semilight" panose="020B0402040204020203" pitchFamily="34" charset="0"/>
              </a:rPr>
              <a:t>2º Samuel 23:2, Mateo 24:35, Mateo 4:4, Juan 8:31-21, Deuteronomio 8:3</a:t>
            </a:r>
          </a:p>
          <a:p>
            <a:pPr algn="just">
              <a:lnSpc>
                <a:spcPct val="107000"/>
              </a:lnSpc>
              <a:spcAft>
                <a:spcPts val="0"/>
              </a:spcAft>
            </a:pPr>
            <a:endParaRPr lang="es-MX" sz="2400" b="1" dirty="0">
              <a:latin typeface="Century Gothic" panose="020B0502020202020204" pitchFamily="34" charset="0"/>
              <a:ea typeface="Calibri" panose="020F0502020204030204" pitchFamily="34" charset="0"/>
              <a:cs typeface="Segoe UI Semilight" panose="020B0402040204020203" pitchFamily="34" charset="0"/>
            </a:endParaRPr>
          </a:p>
          <a:p>
            <a:pPr algn="just">
              <a:lnSpc>
                <a:spcPct val="107000"/>
              </a:lnSpc>
              <a:spcAft>
                <a:spcPts val="0"/>
              </a:spcAft>
            </a:pPr>
            <a:r>
              <a:rPr lang="es-MX" sz="2400" dirty="0">
                <a:latin typeface="Century Gothic" panose="020B0502020202020204" pitchFamily="34" charset="0"/>
                <a:ea typeface="Calibri" panose="020F0502020204030204" pitchFamily="34" charset="0"/>
                <a:cs typeface="Segoe UI Semilight" panose="020B0402040204020203" pitchFamily="34" charset="0"/>
              </a:rPr>
              <a:t>La Santa Escritura es guía de salvación; por medio de ella puede el hombre saber que hay un Dios único y como acercarse a Él, así como conocerle, así mismo el hombre a través de la santa Escritura, conoce como ser salvo de la muerte eterna y libre del pecado, encontrar el camino a la vida eterna y la vida plena; también la Escritura nos enseña nuestros deberes para con Dios y nuestro prójimo, la forma de ser Santos y agradable a Dios. </a:t>
            </a:r>
            <a:r>
              <a:rPr lang="es-MX" sz="2400" b="1" dirty="0">
                <a:latin typeface="Century Gothic" panose="020B0502020202020204" pitchFamily="34" charset="0"/>
                <a:ea typeface="Calibri" panose="020F0502020204030204" pitchFamily="34" charset="0"/>
                <a:cs typeface="Segoe UI Semilight" panose="020B0402040204020203" pitchFamily="34" charset="0"/>
              </a:rPr>
              <a:t>Salmos 119:105 y 9, Santiago 1:21-22, Filipenses 2:14-16,  Hebreos 12:14, Romanos 10:8-11,  1:17</a:t>
            </a:r>
            <a:endParaRPr lang="es-MX" sz="24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1462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584960" y="809972"/>
            <a:ext cx="10261599" cy="4832092"/>
          </a:xfrm>
          <a:prstGeom prst="rect">
            <a:avLst/>
          </a:prstGeom>
        </p:spPr>
        <p:txBody>
          <a:bodyPr wrap="square">
            <a:spAutoFit/>
          </a:bodyPr>
          <a:lstStyle/>
          <a:p>
            <a:pPr algn="just"/>
            <a:r>
              <a:rPr lang="es-MX" sz="2800" dirty="0">
                <a:latin typeface="Century Gothic" panose="020B0502020202020204" pitchFamily="34" charset="0"/>
                <a:ea typeface="Calibri" panose="020F0502020204030204" pitchFamily="34" charset="0"/>
                <a:cs typeface="Segoe UI Semilight" panose="020B0402040204020203" pitchFamily="34" charset="0"/>
              </a:rPr>
              <a:t>Afirmamos que la Biblia es inspirada Divinamente y dada al hombre como una revelación genuina y auténtica de Dios para él. El hecho de la inspiración de la Santa Escritura nos es revelado en ella misma desde el principio hasta el fin. El testimonio innegable que emana de sus profundas y elevadas doctrinas lo asegura sin dejar lugar a ninguna duda. Nosotros como creyentes fundamentalistas afirmamos que la Biblia es la Palabra de Dios y no que la contiene. La misma Biblia nos revela su origen e inspiración,</a:t>
            </a:r>
            <a:r>
              <a:rPr lang="es-MX" sz="2800" b="1" dirty="0">
                <a:latin typeface="Century Gothic" panose="020B0502020202020204" pitchFamily="34" charset="0"/>
                <a:ea typeface="Calibri" panose="020F0502020204030204" pitchFamily="34" charset="0"/>
                <a:cs typeface="Segoe UI Semilight" panose="020B0402040204020203" pitchFamily="34" charset="0"/>
              </a:rPr>
              <a:t> Isaías 40:8, 2ª Pedro 1:21, 2ª Timoteo 3:15-17</a:t>
            </a:r>
            <a:r>
              <a:rPr lang="es-MX" sz="2800" dirty="0">
                <a:latin typeface="Century Gothic" panose="020B0502020202020204" pitchFamily="34" charset="0"/>
                <a:ea typeface="Calibri" panose="020F0502020204030204" pitchFamily="34" charset="0"/>
                <a:cs typeface="Segoe UI Semilight" panose="020B0402040204020203" pitchFamily="34" charset="0"/>
              </a:rPr>
              <a:t>.</a:t>
            </a:r>
            <a:endParaRPr lang="es-MX" sz="2800" dirty="0">
              <a:latin typeface="Century Gothic" panose="020B0502020202020204" pitchFamily="34" charset="0"/>
            </a:endParaRPr>
          </a:p>
        </p:txBody>
      </p:sp>
    </p:spTree>
    <p:extLst>
      <p:ext uri="{BB962C8B-B14F-4D97-AF65-F5344CB8AC3E}">
        <p14:creationId xmlns:p14="http://schemas.microsoft.com/office/powerpoint/2010/main" val="3770073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3FFD2C0E-7EB1-4C51-AD37-FB54938CB8C7}"/>
              </a:ext>
            </a:extLst>
          </p:cNvPr>
          <p:cNvSpPr/>
          <p:nvPr/>
        </p:nvSpPr>
        <p:spPr>
          <a:xfrm>
            <a:off x="751840" y="538479"/>
            <a:ext cx="8233797" cy="3616961"/>
          </a:xfrm>
          <a:prstGeom prst="roundRect">
            <a:avLst/>
          </a:prstGeom>
          <a:gradFill flip="none" rotWithShape="1">
            <a:gsLst>
              <a:gs pos="0">
                <a:schemeClr val="accent2">
                  <a:lumMod val="0"/>
                  <a:lumOff val="100000"/>
                </a:schemeClr>
              </a:gs>
              <a:gs pos="53000">
                <a:schemeClr val="accent2">
                  <a:lumMod val="40000"/>
                  <a:lumOff val="60000"/>
                </a:schemeClr>
              </a:gs>
              <a:gs pos="100000">
                <a:schemeClr val="accent2">
                  <a:lumMod val="100000"/>
                </a:schemeClr>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CA08EB59-D6D1-4DA6-A24D-8671A0C0F28C}"/>
              </a:ext>
            </a:extLst>
          </p:cNvPr>
          <p:cNvPicPr>
            <a:picLocks noChangeAspect="1"/>
          </p:cNvPicPr>
          <p:nvPr/>
        </p:nvPicPr>
        <p:blipFill>
          <a:blip r:embed="rId2"/>
          <a:stretch>
            <a:fillRect/>
          </a:stretch>
        </p:blipFill>
        <p:spPr>
          <a:xfrm>
            <a:off x="751840" y="819827"/>
            <a:ext cx="8233797" cy="2990173"/>
          </a:xfrm>
          <a:prstGeom prst="rect">
            <a:avLst/>
          </a:prstGeom>
          <a:effectLst>
            <a:glow rad="101600">
              <a:schemeClr val="bg1">
                <a:alpha val="60000"/>
              </a:schemeClr>
            </a:glow>
          </a:effectLst>
        </p:spPr>
      </p:pic>
      <p:pic>
        <p:nvPicPr>
          <p:cNvPr id="7" name="Imagen 6">
            <a:extLst>
              <a:ext uri="{FF2B5EF4-FFF2-40B4-BE49-F238E27FC236}">
                <a16:creationId xmlns:a16="http://schemas.microsoft.com/office/drawing/2014/main" id="{D7FFF1A6-3845-4620-B2BE-D7471E8CA7F4}"/>
              </a:ext>
            </a:extLst>
          </p:cNvPr>
          <p:cNvPicPr>
            <a:picLocks noChangeAspect="1"/>
          </p:cNvPicPr>
          <p:nvPr/>
        </p:nvPicPr>
        <p:blipFill>
          <a:blip r:embed="rId3"/>
          <a:stretch>
            <a:fillRect/>
          </a:stretch>
        </p:blipFill>
        <p:spPr>
          <a:xfrm>
            <a:off x="6989045" y="3496821"/>
            <a:ext cx="4793066" cy="3195377"/>
          </a:xfrm>
          <a:prstGeom prst="rect">
            <a:avLst/>
          </a:prstGeom>
          <a:ln>
            <a:noFill/>
          </a:ln>
          <a:effectLst>
            <a:softEdge rad="112500"/>
          </a:effectLst>
        </p:spPr>
      </p:pic>
    </p:spTree>
    <p:extLst>
      <p:ext uri="{BB962C8B-B14F-4D97-AF65-F5344CB8AC3E}">
        <p14:creationId xmlns:p14="http://schemas.microsoft.com/office/powerpoint/2010/main" val="672764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0667" y="38113"/>
            <a:ext cx="11734108" cy="1359090"/>
          </a:xfrm>
          <a:prstGeom prst="rect">
            <a:avLst/>
          </a:prstGeom>
        </p:spPr>
        <p:txBody>
          <a:bodyPr wrap="square">
            <a:spAutoFit/>
          </a:bodyPr>
          <a:lstStyle/>
          <a:p>
            <a:pPr algn="ctr">
              <a:lnSpc>
                <a:spcPct val="107000"/>
              </a:lnSpc>
            </a:pPr>
            <a:r>
              <a:rPr lang="es-MX" sz="4000" dirty="0">
                <a:ln w="10160">
                  <a:solidFill>
                    <a:schemeClr val="accent5"/>
                  </a:solidFill>
                  <a:prstDash val="solid"/>
                </a:ln>
                <a:solidFill>
                  <a:srgbClr val="FFFFFF"/>
                </a:solidFill>
                <a:effectLst>
                  <a:glow rad="101600">
                    <a:schemeClr val="accent5">
                      <a:satMod val="175000"/>
                      <a:alpha val="40000"/>
                    </a:schemeClr>
                  </a:glow>
                  <a:outerShdw blurRad="38100" dist="22860" dir="5400000" algn="tl" rotWithShape="0">
                    <a:srgbClr val="000000">
                      <a:alpha val="30000"/>
                    </a:srgbClr>
                  </a:outerShdw>
                </a:effectLst>
                <a:latin typeface="Berlin Sans FB" panose="020E0602020502020306" pitchFamily="34" charset="0"/>
                <a:cs typeface="Segoe UI Semilight" panose="020B0402040204020203" pitchFamily="34" charset="0"/>
              </a:rPr>
              <a:t>“Debemos leerla para ser SABIOS, creerla para ser SALVOS y practicarla para ser SANTOS”</a:t>
            </a:r>
          </a:p>
        </p:txBody>
      </p:sp>
      <p:sp>
        <p:nvSpPr>
          <p:cNvPr id="5" name="CuadroTexto 4"/>
          <p:cNvSpPr txBox="1"/>
          <p:nvPr/>
        </p:nvSpPr>
        <p:spPr>
          <a:xfrm>
            <a:off x="260667" y="1301944"/>
            <a:ext cx="4593722" cy="5355312"/>
          </a:xfrm>
          <a:prstGeom prst="rect">
            <a:avLst/>
          </a:prstGeom>
          <a:noFill/>
        </p:spPr>
        <p:txBody>
          <a:bodyPr wrap="square" rtlCol="0">
            <a:spAutoFit/>
          </a:bodyPr>
          <a:lstStyle/>
          <a:p>
            <a:pPr algn="just"/>
            <a:r>
              <a:rPr lang="es-MX" dirty="0">
                <a:ln w="0"/>
                <a:effectLst>
                  <a:glow rad="101600">
                    <a:schemeClr val="accent2">
                      <a:satMod val="175000"/>
                      <a:alpha val="40000"/>
                    </a:schemeClr>
                  </a:glow>
                  <a:outerShdw blurRad="38100" dist="19050" dir="2700000" algn="tl" rotWithShape="0">
                    <a:schemeClr val="dk1">
                      <a:alpha val="40000"/>
                    </a:schemeClr>
                  </a:outerShdw>
                </a:effectLst>
              </a:rPr>
              <a:t>Consideraciones Generales:</a:t>
            </a:r>
          </a:p>
          <a:p>
            <a:pPr algn="just"/>
            <a:endParaRPr lang="es-MX" dirty="0"/>
          </a:p>
          <a:p>
            <a:pPr algn="just"/>
            <a:r>
              <a:rPr lang="es-MX" b="1" dirty="0"/>
              <a:t>Origen</a:t>
            </a:r>
            <a:r>
              <a:rPr lang="es-MX" dirty="0"/>
              <a:t>: Divino</a:t>
            </a:r>
          </a:p>
          <a:p>
            <a:pPr algn="just"/>
            <a:r>
              <a:rPr lang="es-MX" b="1" dirty="0"/>
              <a:t>Autor</a:t>
            </a:r>
            <a:r>
              <a:rPr lang="es-MX" dirty="0"/>
              <a:t>: Dios mismo a través de la Inspiración del Espíritu Santo, dicto a los hombres lo que debían escribir.</a:t>
            </a:r>
          </a:p>
          <a:p>
            <a:pPr algn="just"/>
            <a:r>
              <a:rPr lang="es-MX" b="1" dirty="0"/>
              <a:t>Escritores</a:t>
            </a:r>
            <a:r>
              <a:rPr lang="es-MX" dirty="0"/>
              <a:t>: Humanos Israelís (anexo)</a:t>
            </a:r>
          </a:p>
          <a:p>
            <a:pPr algn="just"/>
            <a:r>
              <a:rPr lang="es-MX" b="1" dirty="0"/>
              <a:t>Periodo</a:t>
            </a:r>
            <a:r>
              <a:rPr lang="es-MX" dirty="0"/>
              <a:t>: El tiempo en el que se escribió la Biblia fue alrededor de 1,600 años, empezando en el monte Sinaí con Moisés alrededor del 1,473 a.C. y concluyendo alrededor del año 100 d.C.</a:t>
            </a:r>
          </a:p>
          <a:p>
            <a:pPr algn="just"/>
            <a:r>
              <a:rPr lang="es-MX" b="1" dirty="0"/>
              <a:t>Idiomas</a:t>
            </a:r>
            <a:r>
              <a:rPr lang="es-MX" dirty="0"/>
              <a:t>: Hebreo antiguo, arameo, griego, </a:t>
            </a:r>
          </a:p>
          <a:p>
            <a:pPr algn="just"/>
            <a:r>
              <a:rPr lang="es-MX" b="1" dirty="0"/>
              <a:t>Divisiones</a:t>
            </a:r>
            <a:r>
              <a:rPr lang="es-MX" dirty="0"/>
              <a:t>: Los estudiosos de la Biblia, la han organizado para su estudio en secciones que se definen por el tema que trata el libro (anexo)</a:t>
            </a:r>
          </a:p>
        </p:txBody>
      </p:sp>
      <p:pic>
        <p:nvPicPr>
          <p:cNvPr id="15" name="Imagen 14"/>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2829" t="1372" r="20701" b="11133"/>
          <a:stretch/>
        </p:blipFill>
        <p:spPr>
          <a:xfrm rot="10800000">
            <a:off x="5123329" y="1450488"/>
            <a:ext cx="6871446" cy="5150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9603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en cuantos aÃ±os se escribio la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l="67128" t="12414" r="1857" b="49331"/>
          <a:stretch/>
        </p:blipFill>
        <p:spPr bwMode="auto">
          <a:xfrm>
            <a:off x="337747" y="362027"/>
            <a:ext cx="2093726" cy="2625466"/>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 name="Picture 2" descr="Resultado de imagen para en cuantos aÃ±os se escribio la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l="33938" t="12454" r="34801" b="49775"/>
          <a:stretch/>
        </p:blipFill>
        <p:spPr bwMode="auto">
          <a:xfrm>
            <a:off x="1496291" y="3956173"/>
            <a:ext cx="2214825" cy="272057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 name="Picture 2" descr="Resultado de imagen para en cuantos aÃ±os se escribio la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l="1003" t="36280" r="67244" b="34791"/>
          <a:stretch/>
        </p:blipFill>
        <p:spPr bwMode="auto">
          <a:xfrm>
            <a:off x="8871430" y="362027"/>
            <a:ext cx="2413731" cy="223570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8716829" y="4974777"/>
            <a:ext cx="2568332" cy="1446550"/>
          </a:xfrm>
          <a:prstGeom prst="rect">
            <a:avLst/>
          </a:prstGeom>
          <a:noFill/>
        </p:spPr>
        <p:txBody>
          <a:bodyPr wrap="none" rtlCol="0">
            <a:spAutoFit/>
          </a:bodyPr>
          <a:lstStyle>
            <a:defPPr>
              <a:defRPr lang="en-US"/>
            </a:defPPr>
            <a:lvl1pPr algn="ctr">
              <a:defRPr sz="3600">
                <a:ln w="0"/>
                <a:solidFill>
                  <a:schemeClr val="accent1"/>
                </a:solidFill>
                <a:effectLst>
                  <a:glow rad="101600">
                    <a:schemeClr val="accent2">
                      <a:satMod val="175000"/>
                      <a:alpha val="40000"/>
                    </a:schemeClr>
                  </a:glow>
                  <a:outerShdw blurRad="38100" dist="25400" dir="5400000" algn="ctr" rotWithShape="0">
                    <a:srgbClr val="6E747A">
                      <a:alpha val="43000"/>
                    </a:srgbClr>
                  </a:outerShdw>
                </a:effectLst>
                <a:latin typeface="StateOfDreaming" panose="02000603000000000000" pitchFamily="2" charset="0"/>
                <a:ea typeface="StateOfDreaming" panose="02000603000000000000" pitchFamily="2" charset="0"/>
              </a:defRPr>
            </a:lvl1pPr>
          </a:lstStyle>
          <a:p>
            <a:r>
              <a:rPr lang="es-MX" sz="4400" dirty="0"/>
              <a:t>Nuevo</a:t>
            </a:r>
          </a:p>
          <a:p>
            <a:r>
              <a:rPr lang="es-MX" sz="4400" dirty="0"/>
              <a:t>Testamento</a:t>
            </a:r>
          </a:p>
        </p:txBody>
      </p:sp>
      <p:sp>
        <p:nvSpPr>
          <p:cNvPr id="7" name="CuadroTexto 6"/>
          <p:cNvSpPr txBox="1"/>
          <p:nvPr/>
        </p:nvSpPr>
        <p:spPr>
          <a:xfrm>
            <a:off x="4447309" y="3098518"/>
            <a:ext cx="4812441" cy="1538228"/>
          </a:xfrm>
          <a:prstGeom prst="leftRightArrow">
            <a:avLst>
              <a:gd name="adj1" fmla="val 53666"/>
              <a:gd name="adj2" fmla="val 2250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2400" b="1" dirty="0">
                <a:effectLst>
                  <a:outerShdw blurRad="38100" dist="38100" dir="2700000" algn="tl">
                    <a:srgbClr val="000000">
                      <a:alpha val="43137"/>
                    </a:srgbClr>
                  </a:outerShdw>
                </a:effectLst>
              </a:rPr>
              <a:t>Periodo </a:t>
            </a:r>
            <a:r>
              <a:rPr lang="es-MX" sz="2400" b="1" dirty="0" err="1">
                <a:effectLst>
                  <a:outerShdw blurRad="38100" dist="38100" dir="2700000" algn="tl">
                    <a:srgbClr val="000000">
                      <a:alpha val="43137"/>
                    </a:srgbClr>
                  </a:outerShdw>
                </a:effectLst>
              </a:rPr>
              <a:t>intertestamentario</a:t>
            </a:r>
            <a:endParaRPr lang="es-MX" sz="2400" b="1" dirty="0">
              <a:effectLst>
                <a:outerShdw blurRad="38100" dist="38100" dir="2700000" algn="tl">
                  <a:srgbClr val="000000">
                    <a:alpha val="43137"/>
                  </a:srgbClr>
                </a:outerShdw>
              </a:effectLst>
            </a:endParaRPr>
          </a:p>
          <a:p>
            <a:pPr algn="ctr"/>
            <a:r>
              <a:rPr lang="es-MX" sz="2400" b="1" dirty="0">
                <a:effectLst>
                  <a:outerShdw blurRad="38100" dist="38100" dir="2700000" algn="tl">
                    <a:srgbClr val="000000">
                      <a:alpha val="43137"/>
                    </a:srgbClr>
                  </a:outerShdw>
                </a:effectLst>
              </a:rPr>
              <a:t>o de Silencio</a:t>
            </a:r>
          </a:p>
        </p:txBody>
      </p:sp>
      <p:sp>
        <p:nvSpPr>
          <p:cNvPr id="8" name="CuadroTexto 7"/>
          <p:cNvSpPr txBox="1"/>
          <p:nvPr/>
        </p:nvSpPr>
        <p:spPr>
          <a:xfrm>
            <a:off x="2657098" y="867267"/>
            <a:ext cx="2568332" cy="1446550"/>
          </a:xfrm>
          <a:prstGeom prst="rect">
            <a:avLst/>
          </a:prstGeom>
          <a:noFill/>
        </p:spPr>
        <p:txBody>
          <a:bodyPr wrap="none" rtlCol="0">
            <a:spAutoFit/>
          </a:bodyPr>
          <a:lstStyle/>
          <a:p>
            <a:pPr algn="ctr"/>
            <a:r>
              <a:rPr lang="es-MX" sz="4400" dirty="0">
                <a:ln w="0"/>
                <a:solidFill>
                  <a:schemeClr val="accent1"/>
                </a:solidFill>
                <a:effectLst>
                  <a:glow rad="101600">
                    <a:schemeClr val="accent2">
                      <a:satMod val="175000"/>
                      <a:alpha val="40000"/>
                    </a:schemeClr>
                  </a:glow>
                  <a:outerShdw blurRad="38100" dist="25400" dir="5400000" algn="ctr" rotWithShape="0">
                    <a:srgbClr val="6E747A">
                      <a:alpha val="43000"/>
                    </a:srgbClr>
                  </a:outerShdw>
                </a:effectLst>
                <a:latin typeface="StateOfDreaming" panose="02000603000000000000" pitchFamily="2" charset="0"/>
                <a:ea typeface="StateOfDreaming" panose="02000603000000000000" pitchFamily="2" charset="0"/>
              </a:rPr>
              <a:t>Antiguo</a:t>
            </a:r>
          </a:p>
          <a:p>
            <a:pPr algn="ctr"/>
            <a:r>
              <a:rPr lang="es-MX" sz="4400" dirty="0">
                <a:ln w="0"/>
                <a:solidFill>
                  <a:schemeClr val="accent1"/>
                </a:solidFill>
                <a:effectLst>
                  <a:glow rad="101600">
                    <a:schemeClr val="accent2">
                      <a:satMod val="175000"/>
                      <a:alpha val="40000"/>
                    </a:schemeClr>
                  </a:glow>
                  <a:outerShdw blurRad="38100" dist="25400" dir="5400000" algn="ctr" rotWithShape="0">
                    <a:srgbClr val="6E747A">
                      <a:alpha val="43000"/>
                    </a:srgbClr>
                  </a:outerShdw>
                </a:effectLst>
                <a:latin typeface="StateOfDreaming" panose="02000603000000000000" pitchFamily="2" charset="0"/>
                <a:ea typeface="StateOfDreaming" panose="02000603000000000000" pitchFamily="2" charset="0"/>
              </a:rPr>
              <a:t>Testamento</a:t>
            </a:r>
          </a:p>
        </p:txBody>
      </p:sp>
    </p:spTree>
    <p:extLst>
      <p:ext uri="{BB962C8B-B14F-4D97-AF65-F5344CB8AC3E}">
        <p14:creationId xmlns:p14="http://schemas.microsoft.com/office/powerpoint/2010/main" val="3190058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cuantos escritores tiene la biblia"/>
          <p:cNvPicPr>
            <a:picLocks noChangeAspect="1" noChangeArrowheads="1"/>
          </p:cNvPicPr>
          <p:nvPr/>
        </p:nvPicPr>
        <p:blipFill rotWithShape="1">
          <a:blip r:embed="rId2">
            <a:extLst>
              <a:ext uri="{28A0092B-C50C-407E-A947-70E740481C1C}">
                <a14:useLocalDpi xmlns:a14="http://schemas.microsoft.com/office/drawing/2010/main" val="0"/>
              </a:ext>
            </a:extLst>
          </a:blip>
          <a:srcRect l="13446" t="12814" r="12836" b="5795"/>
          <a:stretch/>
        </p:blipFill>
        <p:spPr bwMode="auto">
          <a:xfrm>
            <a:off x="188258" y="53787"/>
            <a:ext cx="5472954" cy="6750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l="13649" t="8384" r="13258" b="29051"/>
          <a:stretch/>
        </p:blipFill>
        <p:spPr bwMode="auto">
          <a:xfrm>
            <a:off x="6494928" y="26893"/>
            <a:ext cx="5338482" cy="677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14182"/>
      </p:ext>
    </p:extLst>
  </p:cSld>
  <p:clrMapOvr>
    <a:masterClrMapping/>
  </p:clrMapOvr>
</p:sld>
</file>

<file path=ppt/theme/theme1.xml><?xml version="1.0" encoding="utf-8"?>
<a:theme xmlns:a="http://schemas.openxmlformats.org/drawingml/2006/main" name="Espiral">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359</TotalTime>
  <Words>1444</Words>
  <Application>Microsoft Office PowerPoint</Application>
  <PresentationFormat>Panorámica</PresentationFormat>
  <Paragraphs>46</Paragraphs>
  <Slides>15</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vt:i4>
      </vt:variant>
    </vt:vector>
  </HeadingPairs>
  <TitlesOfParts>
    <vt:vector size="24" baseType="lpstr">
      <vt:lpstr>Animated</vt:lpstr>
      <vt:lpstr>Arial</vt:lpstr>
      <vt:lpstr>Berlin Sans FB</vt:lpstr>
      <vt:lpstr>Calibri</vt:lpstr>
      <vt:lpstr>Century Gothic</vt:lpstr>
      <vt:lpstr>Papyrus</vt:lpstr>
      <vt:lpstr>StateOfDreaming</vt:lpstr>
      <vt:lpstr>Wingdings 3</vt:lpstr>
      <vt:lpstr>Espiral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Noe Perez Zaldivar</dc:creator>
  <cp:lastModifiedBy>King Noha PZ</cp:lastModifiedBy>
  <cp:revision>41</cp:revision>
  <dcterms:created xsi:type="dcterms:W3CDTF">2019-01-24T17:33:21Z</dcterms:created>
  <dcterms:modified xsi:type="dcterms:W3CDTF">2022-02-25T15:04:58Z</dcterms:modified>
</cp:coreProperties>
</file>