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21172B-FA2E-43B0-AFDD-511A49F7DDF0}" v="1400" dt="2023-01-30T17:31:19.319"/>
    <p1510:client id="{B41996C4-0CA5-4A8A-B25C-CC7E39E1D256}" v="4" dt="2023-01-30T22:05:18.021"/>
    <p1510:client id="{EA2DE494-5E60-4DC5-B96A-E68950A46AD1}" v="189" dt="2023-01-30T22:30:07.0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20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120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30/01/2023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88191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30/01/2023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41863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30/01/2023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15096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30/01/2023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98174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30/01/2023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39700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30/01/2023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79029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30/01/2023</a:t>
            </a:fld>
            <a:endParaRPr lang="es-E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52394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30/01/2023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30658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30/01/2023</a:t>
            </a:fld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82375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30/01/2023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60449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30/01/2023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3603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71E8B-6CA5-40B2-8038-0E112F3DAC1C}" type="datetimeFigureOut">
              <a:rPr lang="es-ES" smtClean="0"/>
              <a:t>30/01/2023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556C4-DFC3-4611-A7CC-780699185E2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3311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C962103-D552-086D-D4C6-3D3662F3B8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4333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9760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0010C8D-B906-3260-96C7-CD1DF5182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0466" y="609600"/>
            <a:ext cx="4140014" cy="1330839"/>
          </a:xfrm>
        </p:spPr>
        <p:txBody>
          <a:bodyPr>
            <a:normAutofit/>
          </a:bodyPr>
          <a:lstStyle/>
          <a:p>
            <a:r>
              <a:rPr lang="es-ES" dirty="0">
                <a:latin typeface="Amasis MT Pro Black" panose="02040A04050005020304" pitchFamily="18" charset="0"/>
                <a:cs typeface="Calibri Light"/>
              </a:rPr>
              <a:t>Inmensidad</a:t>
            </a:r>
            <a:endParaRPr lang="es-ES" dirty="0">
              <a:latin typeface="Amasis MT Pro Black" panose="02040A040500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057C50C-B9DC-EC8A-0DDA-7126E7B403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56" r="2966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DA60EB-841E-618B-FD2A-143AAC302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2556" y="1578543"/>
            <a:ext cx="5059937" cy="4524145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s-ES" sz="3600" dirty="0">
                <a:cs typeface="Calibri"/>
              </a:rPr>
              <a:t>Es el atributo por el cual Dios existe por encima de todo espacio de manera incontenible, ilimitada e inconmensurable</a:t>
            </a:r>
          </a:p>
          <a:p>
            <a:pPr marL="0" indent="0">
              <a:buNone/>
            </a:pPr>
            <a:r>
              <a:rPr lang="es-ES" sz="3600" dirty="0">
                <a:cs typeface="Calibri"/>
              </a:rPr>
              <a:t>2 Crónicas 6:18</a:t>
            </a:r>
          </a:p>
          <a:p>
            <a:pPr marL="0" indent="0">
              <a:buNone/>
            </a:pPr>
            <a:r>
              <a:rPr lang="es-ES" sz="3600" dirty="0">
                <a:cs typeface="Calibri"/>
              </a:rPr>
              <a:t>Hechos 17:24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781C866-DD97-3AA6-9A0B-186B8AB1F977}"/>
              </a:ext>
            </a:extLst>
          </p:cNvPr>
          <p:cNvSpPr txBox="1"/>
          <p:nvPr/>
        </p:nvSpPr>
        <p:spPr>
          <a:xfrm>
            <a:off x="154004" y="269507"/>
            <a:ext cx="519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  <a:latin typeface="Bodoni MT Black" panose="02070A03080606020203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557174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E3923F-8B9C-B60A-7AB7-4279CAE05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27026"/>
            <a:ext cx="3571223" cy="2287588"/>
          </a:xfrm>
        </p:spPr>
        <p:txBody>
          <a:bodyPr anchor="ctr">
            <a:normAutofit/>
          </a:bodyPr>
          <a:lstStyle/>
          <a:p>
            <a:r>
              <a:rPr lang="es-ES" sz="3600" dirty="0">
                <a:latin typeface="Amasis MT Pro Black" panose="02040A04050005020304" pitchFamily="18" charset="0"/>
                <a:cs typeface="Calibri Light"/>
              </a:rPr>
              <a:t>Inmutabilidad</a:t>
            </a:r>
            <a:endParaRPr lang="es-ES" sz="3600" dirty="0">
              <a:latin typeface="Amasis MT Pro Black" panose="02040A04050005020304" pitchFamily="18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935CF49-AF51-FF00-D540-9E7C38A57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6358" y="240632"/>
            <a:ext cx="7763037" cy="264694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>
                <a:latin typeface="Arial Rounded MT Bold" panose="020F0704030504030204" pitchFamily="34" charset="0"/>
                <a:cs typeface="Calibri"/>
              </a:rPr>
              <a:t>Es el atributo por el cual Dios es siempre el mismo tanto en esencia como en carácter de manera absoluta.</a:t>
            </a:r>
          </a:p>
          <a:p>
            <a:pPr marL="0" indent="0">
              <a:buNone/>
            </a:pPr>
            <a:r>
              <a:rPr lang="es-ES" dirty="0">
                <a:latin typeface="Arial Rounded MT Bold" panose="020F0704030504030204" pitchFamily="34" charset="0"/>
                <a:cs typeface="Calibri"/>
              </a:rPr>
              <a:t>Santiago 1:17</a:t>
            </a:r>
          </a:p>
          <a:p>
            <a:pPr marL="0" indent="0">
              <a:buNone/>
            </a:pPr>
            <a:r>
              <a:rPr lang="es-ES" dirty="0">
                <a:latin typeface="Arial Rounded MT Bold" panose="020F0704030504030204" pitchFamily="34" charset="0"/>
                <a:cs typeface="Calibri"/>
              </a:rPr>
              <a:t>Números 23:19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376E697-5AF1-FE57-E26E-0532692D43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380" b="22979"/>
          <a:stretch/>
        </p:blipFill>
        <p:spPr>
          <a:xfrm>
            <a:off x="-9168" y="2763151"/>
            <a:ext cx="12201168" cy="4093262"/>
          </a:xfrm>
          <a:custGeom>
            <a:avLst/>
            <a:gdLst/>
            <a:ahLst/>
            <a:cxnLst/>
            <a:rect l="l" t="t" r="r" b="b"/>
            <a:pathLst>
              <a:path w="12201168" h="4093262">
                <a:moveTo>
                  <a:pt x="12201168" y="0"/>
                </a:moveTo>
                <a:lnTo>
                  <a:pt x="12201168" y="4093262"/>
                </a:lnTo>
                <a:lnTo>
                  <a:pt x="0" y="4093262"/>
                </a:lnTo>
                <a:lnTo>
                  <a:pt x="0" y="49771"/>
                </a:lnTo>
                <a:lnTo>
                  <a:pt x="344880" y="64399"/>
                </a:lnTo>
                <a:cubicBezTo>
                  <a:pt x="3386438" y="213466"/>
                  <a:pt x="6427997" y="534535"/>
                  <a:pt x="9469555" y="167599"/>
                </a:cubicBezTo>
                <a:cubicBezTo>
                  <a:pt x="10229945" y="75865"/>
                  <a:pt x="10990334" y="27132"/>
                  <a:pt x="11750723" y="7961"/>
                </a:cubicBezTo>
                <a:close/>
              </a:path>
            </a:pathLst>
          </a:cu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79B4806-A327-C14D-4510-08E4A1DF965C}"/>
              </a:ext>
            </a:extLst>
          </p:cNvPr>
          <p:cNvSpPr txBox="1"/>
          <p:nvPr/>
        </p:nvSpPr>
        <p:spPr>
          <a:xfrm>
            <a:off x="89807" y="146957"/>
            <a:ext cx="302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217321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C7F8D3-92BC-EA7A-FC4E-E15957EF8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330" y="803325"/>
            <a:ext cx="5314536" cy="1325563"/>
          </a:xfrm>
        </p:spPr>
        <p:txBody>
          <a:bodyPr>
            <a:normAutofit/>
          </a:bodyPr>
          <a:lstStyle/>
          <a:p>
            <a:r>
              <a:rPr lang="es-ES" dirty="0">
                <a:latin typeface="Bodoni MT Black" panose="02070A03080606020203" pitchFamily="18" charset="0"/>
                <a:cs typeface="Calibri Light"/>
              </a:rPr>
              <a:t>Vida</a:t>
            </a:r>
            <a:endParaRPr lang="es-ES" dirty="0">
              <a:latin typeface="Bodoni MT Black" panose="02070A03080606020203" pitchFamily="18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E72DD5A-0077-1ADE-DC13-890160F403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9" r="6179" b="-1"/>
          <a:stretch/>
        </p:blipFill>
        <p:spPr>
          <a:xfrm>
            <a:off x="2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0" y="0"/>
                </a:moveTo>
                <a:lnTo>
                  <a:pt x="4400491" y="0"/>
                </a:lnTo>
                <a:lnTo>
                  <a:pt x="4484766" y="76595"/>
                </a:lnTo>
                <a:cubicBezTo>
                  <a:pt x="5076107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DCE95C5-E54F-3007-71CF-2CB9D61A8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329" y="2279018"/>
            <a:ext cx="5314543" cy="337592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z="3200" dirty="0">
                <a:latin typeface="Baskerville Old Face" panose="02020602080505020303" pitchFamily="18" charset="0"/>
                <a:cs typeface="Aparajita" panose="02020603050405020304" pitchFamily="18" charset="0"/>
              </a:rPr>
              <a:t>Es el atributo por el cual Dios es substancialmente activo de manera inmanente, trascendente, constante e ilimitada.</a:t>
            </a:r>
          </a:p>
          <a:p>
            <a:pPr marL="0" indent="0">
              <a:buNone/>
            </a:pPr>
            <a:r>
              <a:rPr lang="es-ES" sz="3200" dirty="0">
                <a:latin typeface="Baskerville Old Face" panose="02020602080505020303" pitchFamily="18" charset="0"/>
                <a:cs typeface="Aparajita" panose="02020603050405020304" pitchFamily="18" charset="0"/>
              </a:rPr>
              <a:t>Génesis 2:7</a:t>
            </a:r>
          </a:p>
          <a:p>
            <a:pPr marL="0" indent="0">
              <a:buNone/>
            </a:pPr>
            <a:r>
              <a:rPr lang="es-ES" sz="3200" dirty="0">
                <a:latin typeface="Baskerville Old Face" panose="02020602080505020303" pitchFamily="18" charset="0"/>
                <a:cs typeface="Aparajita" panose="02020603050405020304" pitchFamily="18" charset="0"/>
              </a:rPr>
              <a:t>Job 33:4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BE4BA99-C40A-9B25-CCA8-A3BF1AD52F18}"/>
              </a:ext>
            </a:extLst>
          </p:cNvPr>
          <p:cNvSpPr txBox="1"/>
          <p:nvPr/>
        </p:nvSpPr>
        <p:spPr>
          <a:xfrm>
            <a:off x="302079" y="285750"/>
            <a:ext cx="408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6595448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88D0C18-3EF0-E112-E401-B923159A8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575" y="315077"/>
            <a:ext cx="4368602" cy="1956841"/>
          </a:xfrm>
        </p:spPr>
        <p:txBody>
          <a:bodyPr anchor="b">
            <a:normAutofit/>
          </a:bodyPr>
          <a:lstStyle/>
          <a:p>
            <a:r>
              <a:rPr lang="es-ES" sz="5400" dirty="0">
                <a:latin typeface="Bodoni MT Black" panose="02070A03080606020203" pitchFamily="18" charset="0"/>
                <a:cs typeface="Calibri Light"/>
              </a:rPr>
              <a:t>Voluntad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03A8AAD-699F-63B1-CC7A-C0CC2A71C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586994"/>
            <a:ext cx="4670097" cy="3606573"/>
          </a:xfrm>
        </p:spPr>
        <p:txBody>
          <a:bodyPr>
            <a:noAutofit/>
          </a:bodyPr>
          <a:lstStyle/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Es el atributo por el cual Dios se determina de manera independiente, inmutable y perfecta para realizar todo cuanto quiere.</a:t>
            </a:r>
          </a:p>
          <a:p>
            <a:pPr marL="0" indent="0">
              <a:buNone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Mateo 6:10</a:t>
            </a:r>
          </a:p>
          <a:p>
            <a:pPr marL="0" indent="0">
              <a:buNone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Marcos 3:35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897C6EE-C853-59ED-B199-3B4561A4BA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57EF07F-3C6B-AF42-D6D6-262F5A61570D}"/>
              </a:ext>
            </a:extLst>
          </p:cNvPr>
          <p:cNvSpPr txBox="1"/>
          <p:nvPr/>
        </p:nvSpPr>
        <p:spPr>
          <a:xfrm>
            <a:off x="240633" y="144379"/>
            <a:ext cx="699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10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59941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491AB9A3-3CC2-C876-678F-C48E6A9CA2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2800" y="457200"/>
            <a:ext cx="10566400" cy="59436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D223EDB-2FE7-68D0-B6B1-07660D167A18}"/>
              </a:ext>
            </a:extLst>
          </p:cNvPr>
          <p:cNvSpPr txBox="1"/>
          <p:nvPr/>
        </p:nvSpPr>
        <p:spPr>
          <a:xfrm>
            <a:off x="3773103" y="5370897"/>
            <a:ext cx="4803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dirty="0">
                <a:latin typeface="Bodoni MT Black" panose="02070A03080606020203" pitchFamily="18" charset="0"/>
              </a:rPr>
              <a:t>Segunda parte</a:t>
            </a:r>
          </a:p>
        </p:txBody>
      </p:sp>
    </p:spTree>
    <p:extLst>
      <p:ext uri="{BB962C8B-B14F-4D97-AF65-F5344CB8AC3E}">
        <p14:creationId xmlns:p14="http://schemas.microsoft.com/office/powerpoint/2010/main" val="176159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A787594-CC07-33C4-EEE3-843DA86228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8" b="5148"/>
          <a:stretch/>
        </p:blipFill>
        <p:spPr>
          <a:xfrm>
            <a:off x="57151" y="10"/>
            <a:ext cx="7780563" cy="685799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916030" y="964880"/>
            <a:ext cx="3823573" cy="5346113"/>
          </a:xfrm>
          <a:noFill/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sz="2800" dirty="0">
                <a:latin typeface="Aharoni" panose="02010803020104030203" pitchFamily="2" charset="-79"/>
                <a:cs typeface="Aharoni" panose="02010803020104030203" pitchFamily="2" charset="-79"/>
              </a:rPr>
              <a:t>Los Atributos Naturales de Dios describen su naturaleza, son intransferibles y solo pertenecen a Dios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sz="2800" dirty="0">
                <a:latin typeface="Aharoni" panose="02010803020104030203" pitchFamily="2" charset="-79"/>
                <a:cs typeface="Aharoni" panose="02010803020104030203" pitchFamily="2" charset="-79"/>
              </a:rPr>
              <a:t>Son aquellos cualidades o perfecciones divinas que pertenecen a la naturaleza de Dios</a:t>
            </a:r>
          </a:p>
          <a:p>
            <a:pPr algn="l"/>
            <a:endParaRPr lang="es-ES" dirty="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EE0F39E7-C4BB-B061-D1F1-C259CF391EAC}"/>
              </a:ext>
            </a:extLst>
          </p:cNvPr>
          <p:cNvSpPr/>
          <p:nvPr/>
        </p:nvSpPr>
        <p:spPr>
          <a:xfrm>
            <a:off x="398536" y="1338944"/>
            <a:ext cx="824593" cy="73719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88ADB7A-C1CF-D967-3D39-9B98AE6C444D}"/>
              </a:ext>
            </a:extLst>
          </p:cNvPr>
          <p:cNvSpPr txBox="1"/>
          <p:nvPr/>
        </p:nvSpPr>
        <p:spPr>
          <a:xfrm>
            <a:off x="476853" y="1445930"/>
            <a:ext cx="667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>
                <a:solidFill>
                  <a:schemeClr val="bg1"/>
                </a:solidFill>
                <a:latin typeface="Amasis MT Pro Black" panose="02040A04050005020304" pitchFamily="18" charset="0"/>
              </a:rPr>
              <a:t>10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EC1DB34-11C5-C065-9D5B-9CFEC8029739}"/>
              </a:ext>
            </a:extLst>
          </p:cNvPr>
          <p:cNvSpPr txBox="1"/>
          <p:nvPr/>
        </p:nvSpPr>
        <p:spPr>
          <a:xfrm>
            <a:off x="8019370" y="180356"/>
            <a:ext cx="23900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3200" b="1" dirty="0">
                <a:solidFill>
                  <a:srgbClr val="FF0000"/>
                </a:solidFill>
              </a:rPr>
              <a:t>Definición</a:t>
            </a:r>
          </a:p>
        </p:txBody>
      </p:sp>
    </p:spTree>
    <p:extLst>
      <p:ext uri="{BB962C8B-B14F-4D97-AF65-F5344CB8AC3E}">
        <p14:creationId xmlns:p14="http://schemas.microsoft.com/office/powerpoint/2010/main" val="2406273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7BE1587-53DB-ABFF-B463-122A9D270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RECORDEMOS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089FF784-65F2-08FE-EC6E-2E2ECF6D7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1518"/>
            <a:ext cx="12192000" cy="579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223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81E7530-396C-45F0-92F4-A885648D1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8DD5F06-9216-4FF7-39B0-96CD875915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51"/>
          <a:stretch/>
        </p:blipFill>
        <p:spPr>
          <a:xfrm>
            <a:off x="603671" y="-1"/>
            <a:ext cx="11588329" cy="685799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19898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7380183-7E0E-9389-D388-0EB3E42CD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607" y="420624"/>
            <a:ext cx="3874686" cy="1036101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chemeClr val="bg1"/>
                </a:solidFill>
                <a:cs typeface="Calibri Light"/>
              </a:rPr>
              <a:t>Inteligencia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1DE8B58-F373-409E-A253-4380A6609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1188720" y="73152"/>
            <a:chExt cx="1178966" cy="232963"/>
          </a:xfrm>
        </p:grpSpPr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F5ACE265-D22D-48CC-99DE-EB81AE922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6FE80EEA-F4ED-4436-8861-0BEAAEFE7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C3642BC8-86E8-47D0-8846-3E4D49E4B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82D35214-3634-4180-BF0E-45B614516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15BE89E6-3D1C-42B5-A950-E72889F8B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473771CC-5097-4E08-9606-24B0BC9A0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4">
              <a:extLst>
                <a:ext uri="{FF2B5EF4-FFF2-40B4-BE49-F238E27FC236}">
                  <a16:creationId xmlns:a16="http://schemas.microsoft.com/office/drawing/2014/main" id="{BE872634-00DA-47BD-880D-5C05FFADC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6">
              <a:extLst>
                <a:ext uri="{FF2B5EF4-FFF2-40B4-BE49-F238E27FC236}">
                  <a16:creationId xmlns:a16="http://schemas.microsoft.com/office/drawing/2014/main" id="{4F151F5C-DE9B-460E-BC51-471F4A8A5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4">
              <a:extLst>
                <a:ext uri="{FF2B5EF4-FFF2-40B4-BE49-F238E27FC236}">
                  <a16:creationId xmlns:a16="http://schemas.microsoft.com/office/drawing/2014/main" id="{34557B8A-4D2F-4D0D-B746-59EA85318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6">
              <a:extLst>
                <a:ext uri="{FF2B5EF4-FFF2-40B4-BE49-F238E27FC236}">
                  <a16:creationId xmlns:a16="http://schemas.microsoft.com/office/drawing/2014/main" id="{C764CD8E-E409-4E9B-8E87-746DDE36D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4">
              <a:extLst>
                <a:ext uri="{FF2B5EF4-FFF2-40B4-BE49-F238E27FC236}">
                  <a16:creationId xmlns:a16="http://schemas.microsoft.com/office/drawing/2014/main" id="{8E27A01D-2F01-4286-9453-3FBF6E84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6">
              <a:extLst>
                <a:ext uri="{FF2B5EF4-FFF2-40B4-BE49-F238E27FC236}">
                  <a16:creationId xmlns:a16="http://schemas.microsoft.com/office/drawing/2014/main" id="{460487A5-12EB-422E-9588-8FF06FAF73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4">
              <a:extLst>
                <a:ext uri="{FF2B5EF4-FFF2-40B4-BE49-F238E27FC236}">
                  <a16:creationId xmlns:a16="http://schemas.microsoft.com/office/drawing/2014/main" id="{7D522D20-C9F7-4B34-9066-4B43ADAAB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6">
              <a:extLst>
                <a:ext uri="{FF2B5EF4-FFF2-40B4-BE49-F238E27FC236}">
                  <a16:creationId xmlns:a16="http://schemas.microsoft.com/office/drawing/2014/main" id="{97B04F2C-295B-447A-8941-0AD4F5551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64">
              <a:extLst>
                <a:ext uri="{FF2B5EF4-FFF2-40B4-BE49-F238E27FC236}">
                  <a16:creationId xmlns:a16="http://schemas.microsoft.com/office/drawing/2014/main" id="{17D7FF91-B366-4534-B9B4-5710926E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66">
              <a:extLst>
                <a:ext uri="{FF2B5EF4-FFF2-40B4-BE49-F238E27FC236}">
                  <a16:creationId xmlns:a16="http://schemas.microsoft.com/office/drawing/2014/main" id="{B5B8116C-ADD9-4826-9C37-270377E8F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64">
              <a:extLst>
                <a:ext uri="{FF2B5EF4-FFF2-40B4-BE49-F238E27FC236}">
                  <a16:creationId xmlns:a16="http://schemas.microsoft.com/office/drawing/2014/main" id="{22D01D96-8DB8-40BF-83AC-4CA49EC263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66">
              <a:extLst>
                <a:ext uri="{FF2B5EF4-FFF2-40B4-BE49-F238E27FC236}">
                  <a16:creationId xmlns:a16="http://schemas.microsoft.com/office/drawing/2014/main" id="{44B584CD-5E60-4B15-847C-B30D15DA1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64">
              <a:extLst>
                <a:ext uri="{FF2B5EF4-FFF2-40B4-BE49-F238E27FC236}">
                  <a16:creationId xmlns:a16="http://schemas.microsoft.com/office/drawing/2014/main" id="{CF2BB7DC-B968-4F0B-9748-BF0E6E297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6">
              <a:extLst>
                <a:ext uri="{FF2B5EF4-FFF2-40B4-BE49-F238E27FC236}">
                  <a16:creationId xmlns:a16="http://schemas.microsoft.com/office/drawing/2014/main" id="{CF12C159-3F09-4861-9450-ECD5DB310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D97B34D-9758-DE59-5A88-C0F4A5FA9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957" y="1456725"/>
            <a:ext cx="4798942" cy="4015939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es-ES" dirty="0">
                <a:solidFill>
                  <a:schemeClr val="bg1"/>
                </a:solidFill>
                <a:latin typeface="Amasis MT Pro Black" panose="02040A04050005020304" pitchFamily="18" charset="0"/>
                <a:cs typeface="Calibri"/>
              </a:rPr>
              <a:t>El Atributo por el cual Dios, entiende esencialmente todas las cosas respecto de si mismo como de su creación de manera simultánea, perfecta e ilimitada.</a:t>
            </a:r>
          </a:p>
          <a:p>
            <a:pPr marL="0" indent="0">
              <a:buNone/>
            </a:pPr>
            <a:r>
              <a:rPr lang="es-ES" dirty="0">
                <a:solidFill>
                  <a:schemeClr val="bg1"/>
                </a:solidFill>
                <a:latin typeface="Amasis MT Pro Black" panose="02040A04050005020304" pitchFamily="18" charset="0"/>
                <a:cs typeface="Calibri"/>
              </a:rPr>
              <a:t>Salmo 92:5</a:t>
            </a:r>
          </a:p>
          <a:p>
            <a:pPr marL="0" indent="0">
              <a:buNone/>
            </a:pPr>
            <a:r>
              <a:rPr lang="es-ES" dirty="0">
                <a:solidFill>
                  <a:schemeClr val="bg1"/>
                </a:solidFill>
                <a:latin typeface="Amasis MT Pro Black" panose="02040A04050005020304" pitchFamily="18" charset="0"/>
                <a:cs typeface="Calibri"/>
              </a:rPr>
              <a:t>Isaías 40:28</a:t>
            </a:r>
          </a:p>
          <a:p>
            <a:endParaRPr lang="es-ES" sz="18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EC85281-2E4B-9D4A-829E-DD060B37CE62}"/>
              </a:ext>
            </a:extLst>
          </p:cNvPr>
          <p:cNvSpPr txBox="1"/>
          <p:nvPr/>
        </p:nvSpPr>
        <p:spPr>
          <a:xfrm>
            <a:off x="299278" y="174365"/>
            <a:ext cx="438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59966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BF4F81-CE79-4A24-860D-9959FF716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9278" y="484632"/>
            <a:ext cx="4189913" cy="5852642"/>
          </a:xfrm>
          <a:prstGeom prst="rect">
            <a:avLst/>
          </a:prstGeom>
          <a:solidFill>
            <a:schemeClr val="bg2"/>
          </a:solidFill>
          <a:ln w="127000" cap="sq" cmpd="thinThick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3F34408-C3B8-BACB-4859-50E4A1A77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276" y="394636"/>
            <a:ext cx="3738779" cy="837398"/>
          </a:xfrm>
        </p:spPr>
        <p:txBody>
          <a:bodyPr>
            <a:normAutofit fontScale="90000"/>
          </a:bodyPr>
          <a:lstStyle/>
          <a:p>
            <a:br>
              <a:rPr lang="es-ES" sz="4000" dirty="0">
                <a:cs typeface="Calibri Light"/>
              </a:rPr>
            </a:br>
            <a:r>
              <a:rPr lang="es-ES" sz="4000" dirty="0">
                <a:latin typeface="Arial Rounded MT Bold" panose="020F0704030504030204" pitchFamily="34" charset="0"/>
                <a:cs typeface="Calibri Light"/>
              </a:rPr>
              <a:t>Omnisciencia</a:t>
            </a:r>
            <a:endParaRPr lang="es-ES" sz="4000" dirty="0">
              <a:latin typeface="Arial Rounded MT Bold" panose="020F070403050403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79CDFDC-E47B-3734-F9EF-D3C1C04A6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276" y="1513631"/>
            <a:ext cx="4211952" cy="4823643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s-ES" dirty="0">
                <a:latin typeface="Aharoni" panose="02010803020104030203" pitchFamily="2" charset="-79"/>
                <a:cs typeface="Aharoni" panose="02010803020104030203" pitchFamily="2" charset="-79"/>
              </a:rPr>
              <a:t>Es el atributo por el cual  Dios , conoce de una manera absolutamente perfecta todas las cosas pasadas, presentes y futuras, respecto de si mismo como en relación con sus creaturas</a:t>
            </a:r>
          </a:p>
          <a:p>
            <a:pPr marL="0" indent="0">
              <a:buNone/>
            </a:pPr>
            <a:r>
              <a:rPr lang="es-ES" dirty="0">
                <a:latin typeface="Aharoni" panose="02010803020104030203" pitchFamily="2" charset="-79"/>
                <a:cs typeface="Aharoni" panose="02010803020104030203" pitchFamily="2" charset="-79"/>
              </a:rPr>
              <a:t>1 Samuel 2:3</a:t>
            </a:r>
          </a:p>
          <a:p>
            <a:pPr marL="0" indent="0">
              <a:buNone/>
            </a:pPr>
            <a:r>
              <a:rPr lang="es-ES" dirty="0">
                <a:latin typeface="Aharoni" panose="02010803020104030203" pitchFamily="2" charset="-79"/>
                <a:cs typeface="Aharoni" panose="02010803020104030203" pitchFamily="2" charset="-79"/>
              </a:rPr>
              <a:t>Salmo 147:5</a:t>
            </a:r>
          </a:p>
          <a:p>
            <a:endParaRPr lang="es-ES" sz="2000" dirty="0">
              <a:cs typeface="Calibri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373114A-9743-95B9-876D-EB09657A1C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0" r="7378" b="1"/>
          <a:stretch/>
        </p:blipFill>
        <p:spPr>
          <a:xfrm>
            <a:off x="5170507" y="484633"/>
            <a:ext cx="6542215" cy="588873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02836A6-D9A9-4313-C104-6FD325B84B63}"/>
              </a:ext>
            </a:extLst>
          </p:cNvPr>
          <p:cNvSpPr txBox="1"/>
          <p:nvPr/>
        </p:nvSpPr>
        <p:spPr>
          <a:xfrm>
            <a:off x="106433" y="25304"/>
            <a:ext cx="269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46489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32955E0-65F1-0B1B-0276-DA090EFC6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550" y="1643640"/>
            <a:ext cx="4368602" cy="809545"/>
          </a:xfrm>
        </p:spPr>
        <p:txBody>
          <a:bodyPr anchor="b">
            <a:normAutofit/>
          </a:bodyPr>
          <a:lstStyle/>
          <a:p>
            <a:r>
              <a:rPr lang="es-ES" sz="4000" dirty="0">
                <a:latin typeface="Amasis MT Pro Black" panose="02040A04050005020304" pitchFamily="18" charset="0"/>
                <a:cs typeface="Calibri Light"/>
              </a:rPr>
              <a:t>Omnipotencia</a:t>
            </a:r>
            <a:endParaRPr lang="es-ES" sz="4000" dirty="0">
              <a:latin typeface="Amasis MT Pro Black" panose="02040A04050005020304" pitchFamily="18" charset="0"/>
            </a:endParaRP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C37456C-E0A2-49AE-D85D-07C1B11FA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004" y="2872899"/>
            <a:ext cx="4957011" cy="3320668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La Omnipotencia es el atributo por el cual Dios, puede hacer de manera independiente, absoluta e ilimitada todas las cosas posibles y consecuentes con su naturaleza perfecta.</a:t>
            </a:r>
          </a:p>
          <a:p>
            <a:pPr marL="0" indent="0">
              <a:buNone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Lucas 18:27</a:t>
            </a:r>
          </a:p>
          <a:p>
            <a:pPr marL="0" indent="0">
              <a:buNone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Isaías 40:23</a:t>
            </a:r>
          </a:p>
          <a:p>
            <a:pPr marL="0" indent="0">
              <a:buNone/>
            </a:pPr>
            <a:endParaRPr lang="es-ES" sz="2200" dirty="0">
              <a:cs typeface="Calibri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87DF972-FCB7-B254-1BF6-447C2A43DD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03" r="7448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09C0E04-1A9E-38ED-BFD3-C5A91E81E406}"/>
              </a:ext>
            </a:extLst>
          </p:cNvPr>
          <p:cNvSpPr txBox="1"/>
          <p:nvPr/>
        </p:nvSpPr>
        <p:spPr>
          <a:xfrm>
            <a:off x="161307" y="138793"/>
            <a:ext cx="310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02942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na foto de primer plano de un libro abierto">
            <a:extLst>
              <a:ext uri="{FF2B5EF4-FFF2-40B4-BE49-F238E27FC236}">
                <a16:creationId xmlns:a16="http://schemas.microsoft.com/office/drawing/2014/main" id="{70B3398D-0568-3DF8-D9E0-B201C30DDD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83" r="10615" b="-1"/>
          <a:stretch/>
        </p:blipFill>
        <p:spPr>
          <a:xfrm>
            <a:off x="4117521" y="10"/>
            <a:ext cx="8074479" cy="685799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89FD1A4-D381-5743-D8F9-CDC98787E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>
            <a:normAutofit/>
          </a:bodyPr>
          <a:lstStyle/>
          <a:p>
            <a:r>
              <a:rPr lang="es-ES" dirty="0">
                <a:latin typeface="Amasis MT Pro Black" panose="02040A04050005020304" pitchFamily="18" charset="0"/>
                <a:cs typeface="Calibri Light"/>
              </a:rPr>
              <a:t>Omnipresencia</a:t>
            </a:r>
            <a:endParaRPr lang="es-ES" dirty="0">
              <a:latin typeface="Amasis MT Pro Black" panose="02040A04050005020304" pitchFamily="18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7C40A33-EDC8-F89A-C845-180BFB6D4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55" y="1424540"/>
            <a:ext cx="5663505" cy="4559918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s-ES" sz="3200" dirty="0">
                <a:latin typeface="Aharoni" panose="02010803020104030203" pitchFamily="2" charset="-79"/>
                <a:cs typeface="Aharoni" panose="02010803020104030203" pitchFamily="2" charset="-79"/>
              </a:rPr>
              <a:t>Es el atributo por el cual Dios, esta presente en todas partes de manera constante, potencial y esencial sin restricción alguna.</a:t>
            </a:r>
          </a:p>
          <a:p>
            <a:pPr marL="0" indent="0">
              <a:buNone/>
            </a:pPr>
            <a:r>
              <a:rPr lang="es-ES" sz="3200" dirty="0">
                <a:latin typeface="Aharoni" panose="02010803020104030203" pitchFamily="2" charset="-79"/>
                <a:cs typeface="Aharoni" panose="02010803020104030203" pitchFamily="2" charset="-79"/>
              </a:rPr>
              <a:t>Genesis 6:13</a:t>
            </a:r>
          </a:p>
          <a:p>
            <a:pPr marL="0" indent="0">
              <a:buNone/>
            </a:pPr>
            <a:r>
              <a:rPr lang="es-ES" sz="3200" dirty="0">
                <a:latin typeface="Aharoni" panose="02010803020104030203" pitchFamily="2" charset="-79"/>
                <a:cs typeface="Aharoni" panose="02010803020104030203" pitchFamily="2" charset="-79"/>
              </a:rPr>
              <a:t>Salmo 139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28697F0-F37A-E49D-F723-FDD64A0EBD88}"/>
              </a:ext>
            </a:extLst>
          </p:cNvPr>
          <p:cNvSpPr txBox="1"/>
          <p:nvPr/>
        </p:nvSpPr>
        <p:spPr>
          <a:xfrm>
            <a:off x="188655" y="228384"/>
            <a:ext cx="227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0149329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2874AA6-3657-F1CF-D18A-E04642948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s-ES">
                <a:latin typeface="Arial Rounded MT Bold" panose="020F0704030504030204" pitchFamily="34" charset="0"/>
                <a:cs typeface="Calibri Light"/>
              </a:rPr>
              <a:t>Eternidad</a:t>
            </a:r>
            <a:endParaRPr lang="es-ES">
              <a:latin typeface="Arial Rounded MT Bold" panose="020F070403050403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9EDEEDA-3B93-3324-78DD-25DDB342F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012" y="1761423"/>
            <a:ext cx="6054290" cy="441554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s-ES" sz="3200" dirty="0">
                <a:latin typeface="Amasis MT Pro Black" panose="02040A04050005020304" pitchFamily="18" charset="0"/>
                <a:cs typeface="Calibri"/>
              </a:rPr>
              <a:t>Es el atributo por el cual Dios existe por si mismo sin principio ni fin de manera uniforme y simultánea</a:t>
            </a:r>
          </a:p>
          <a:p>
            <a:pPr marL="0" indent="0">
              <a:buNone/>
            </a:pPr>
            <a:r>
              <a:rPr lang="es-ES" sz="3200" dirty="0">
                <a:latin typeface="Amasis MT Pro Black" panose="02040A04050005020304" pitchFamily="18" charset="0"/>
                <a:cs typeface="Calibri"/>
              </a:rPr>
              <a:t>Apocalipsis 22:13</a:t>
            </a:r>
          </a:p>
          <a:p>
            <a:pPr marL="0" indent="0">
              <a:buNone/>
            </a:pPr>
            <a:r>
              <a:rPr lang="es-ES" sz="3200" dirty="0">
                <a:latin typeface="Amasis MT Pro Black" panose="02040A04050005020304" pitchFamily="18" charset="0"/>
                <a:cs typeface="Calibri"/>
              </a:rPr>
              <a:t>Salmo 135:13</a:t>
            </a:r>
          </a:p>
          <a:p>
            <a:endParaRPr lang="es-ES" sz="2000" dirty="0">
              <a:cs typeface="Calibri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4A1A39F-08FC-E22D-54C2-16978DDC7A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97" r="15393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228F8E9-35DB-51D6-8AC2-96A3EB57E290}"/>
              </a:ext>
            </a:extLst>
          </p:cNvPr>
          <p:cNvSpPr txBox="1"/>
          <p:nvPr/>
        </p:nvSpPr>
        <p:spPr>
          <a:xfrm>
            <a:off x="201385" y="180459"/>
            <a:ext cx="329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MX"/>
              <a:t>5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B00C58E-7920-05A4-B701-EBF57BF2EE16}"/>
              </a:ext>
            </a:extLst>
          </p:cNvPr>
          <p:cNvSpPr txBox="1"/>
          <p:nvPr/>
        </p:nvSpPr>
        <p:spPr>
          <a:xfrm>
            <a:off x="86627" y="180459"/>
            <a:ext cx="444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MX" dirty="0">
                <a:solidFill>
                  <a:schemeClr val="bg1"/>
                </a:solidFill>
              </a:rPr>
              <a:t>5</a:t>
            </a:r>
            <a:endParaRPr lang="es-MX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578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87AFE0E-B37D-4531-AFE8-231C8348E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5644F75-59CE-6B04-7DA0-425D0E30A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ES" dirty="0">
                <a:latin typeface="Amasis MT Pro Black" panose="02040A04050005020304" pitchFamily="18" charset="0"/>
                <a:cs typeface="Calibri Light"/>
              </a:rPr>
              <a:t>Infinidad</a:t>
            </a:r>
            <a:endParaRPr lang="es-ES" dirty="0">
              <a:latin typeface="Amasis MT Pro Black" panose="02040A04050005020304" pitchFamily="18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8982937-B185-DB9C-9C33-753B662F3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1" y="1532362"/>
            <a:ext cx="5273841" cy="416333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Es el atributo por el cual Dios posee esencialmente todas las perfecciones de manera suprema. Ilimitada e inagotable</a:t>
            </a:r>
          </a:p>
          <a:p>
            <a:pPr marL="0" indent="0">
              <a:buNone/>
            </a:pP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Salmo18:30</a:t>
            </a:r>
          </a:p>
          <a:p>
            <a:pPr marL="0" indent="0">
              <a:buNone/>
            </a:pP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Salmo 19:7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5F2283A-89BB-0E37-CE20-47659FCF0F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48" r="6541" b="1"/>
          <a:stretch/>
        </p:blipFill>
        <p:spPr>
          <a:xfrm>
            <a:off x="4997186" y="681038"/>
            <a:ext cx="6532397" cy="520533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8AB7613-B8B2-6B7F-8517-EA01575C63DB}"/>
              </a:ext>
            </a:extLst>
          </p:cNvPr>
          <p:cNvSpPr txBox="1"/>
          <p:nvPr/>
        </p:nvSpPr>
        <p:spPr>
          <a:xfrm>
            <a:off x="106681" y="240632"/>
            <a:ext cx="731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00563875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334</Words>
  <Application>Microsoft Office PowerPoint</Application>
  <PresentationFormat>Panorámica</PresentationFormat>
  <Paragraphs>57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3" baseType="lpstr">
      <vt:lpstr>Aharoni</vt:lpstr>
      <vt:lpstr>Amasis MT Pro Black</vt:lpstr>
      <vt:lpstr>Arial</vt:lpstr>
      <vt:lpstr>Arial Rounded MT Bold</vt:lpstr>
      <vt:lpstr>Baskerville Old Face</vt:lpstr>
      <vt:lpstr>Bodoni MT Black</vt:lpstr>
      <vt:lpstr>Calibri</vt:lpstr>
      <vt:lpstr>Calibri Light</vt:lpstr>
      <vt:lpstr>Tema de Office</vt:lpstr>
      <vt:lpstr>Presentación de PowerPoint</vt:lpstr>
      <vt:lpstr>Presentación de PowerPoint</vt:lpstr>
      <vt:lpstr>RECORDEMOS</vt:lpstr>
      <vt:lpstr>Inteligencia</vt:lpstr>
      <vt:lpstr> Omnisciencia</vt:lpstr>
      <vt:lpstr>Omnipotencia</vt:lpstr>
      <vt:lpstr>Omnipresencia</vt:lpstr>
      <vt:lpstr>Eternidad</vt:lpstr>
      <vt:lpstr>Infinidad</vt:lpstr>
      <vt:lpstr>Inmensidad</vt:lpstr>
      <vt:lpstr>Inmutabilidad</vt:lpstr>
      <vt:lpstr>Vida</vt:lpstr>
      <vt:lpstr>Voluntad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Atributos</dc:title>
  <dc:creator>Pablo Galicia Fernandez</dc:creator>
  <cp:lastModifiedBy>Pablo Galicia Fernandez</cp:lastModifiedBy>
  <cp:revision>251</cp:revision>
  <dcterms:created xsi:type="dcterms:W3CDTF">2023-01-30T15:11:16Z</dcterms:created>
  <dcterms:modified xsi:type="dcterms:W3CDTF">2023-01-31T01:23:12Z</dcterms:modified>
</cp:coreProperties>
</file>